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24"/>
  </p:notesMasterIdLst>
  <p:handoutMasterIdLst>
    <p:handoutMasterId r:id="rId225"/>
  </p:handoutMasterIdLst>
  <p:sldIdLst>
    <p:sldId id="316" r:id="rId5"/>
    <p:sldId id="404" r:id="rId6"/>
    <p:sldId id="405" r:id="rId7"/>
    <p:sldId id="576" r:id="rId8"/>
    <p:sldId id="406" r:id="rId9"/>
    <p:sldId id="577" r:id="rId10"/>
    <p:sldId id="407" r:id="rId11"/>
    <p:sldId id="408" r:id="rId12"/>
    <p:sldId id="409" r:id="rId13"/>
    <p:sldId id="410" r:id="rId14"/>
    <p:sldId id="475" r:id="rId15"/>
    <p:sldId id="578" r:id="rId16"/>
    <p:sldId id="579" r:id="rId17"/>
    <p:sldId id="411" r:id="rId18"/>
    <p:sldId id="417" r:id="rId19"/>
    <p:sldId id="418" r:id="rId20"/>
    <p:sldId id="419" r:id="rId21"/>
    <p:sldId id="580" r:id="rId22"/>
    <p:sldId id="581" r:id="rId23"/>
    <p:sldId id="582" r:id="rId24"/>
    <p:sldId id="583" r:id="rId25"/>
    <p:sldId id="584" r:id="rId26"/>
    <p:sldId id="585" r:id="rId27"/>
    <p:sldId id="586" r:id="rId28"/>
    <p:sldId id="420" r:id="rId29"/>
    <p:sldId id="565" r:id="rId30"/>
    <p:sldId id="574" r:id="rId31"/>
    <p:sldId id="572" r:id="rId32"/>
    <p:sldId id="573" r:id="rId33"/>
    <p:sldId id="476" r:id="rId34"/>
    <p:sldId id="477" r:id="rId35"/>
    <p:sldId id="478" r:id="rId36"/>
    <p:sldId id="479" r:id="rId37"/>
    <p:sldId id="480" r:id="rId38"/>
    <p:sldId id="481" r:id="rId39"/>
    <p:sldId id="482" r:id="rId40"/>
    <p:sldId id="483" r:id="rId41"/>
    <p:sldId id="484" r:id="rId42"/>
    <p:sldId id="485" r:id="rId43"/>
    <p:sldId id="486" r:id="rId44"/>
    <p:sldId id="421" r:id="rId45"/>
    <p:sldId id="422" r:id="rId46"/>
    <p:sldId id="423" r:id="rId47"/>
    <p:sldId id="566" r:id="rId48"/>
    <p:sldId id="567" r:id="rId49"/>
    <p:sldId id="568" r:id="rId50"/>
    <p:sldId id="569" r:id="rId51"/>
    <p:sldId id="570" r:id="rId52"/>
    <p:sldId id="571" r:id="rId53"/>
    <p:sldId id="575" r:id="rId54"/>
    <p:sldId id="587" r:id="rId55"/>
    <p:sldId id="588" r:id="rId56"/>
    <p:sldId id="589" r:id="rId57"/>
    <p:sldId id="424" r:id="rId58"/>
    <p:sldId id="425" r:id="rId59"/>
    <p:sldId id="426" r:id="rId60"/>
    <p:sldId id="542" r:id="rId61"/>
    <p:sldId id="543" r:id="rId62"/>
    <p:sldId id="544" r:id="rId63"/>
    <p:sldId id="539" r:id="rId64"/>
    <p:sldId id="540" r:id="rId65"/>
    <p:sldId id="541" r:id="rId66"/>
    <p:sldId id="533" r:id="rId67"/>
    <p:sldId id="534" r:id="rId68"/>
    <p:sldId id="535" r:id="rId69"/>
    <p:sldId id="536" r:id="rId70"/>
    <p:sldId id="538" r:id="rId71"/>
    <p:sldId id="537" r:id="rId72"/>
    <p:sldId id="427" r:id="rId73"/>
    <p:sldId id="428" r:id="rId74"/>
    <p:sldId id="429" r:id="rId75"/>
    <p:sldId id="590" r:id="rId76"/>
    <p:sldId id="592" r:id="rId77"/>
    <p:sldId id="591" r:id="rId78"/>
    <p:sldId id="593" r:id="rId79"/>
    <p:sldId id="594" r:id="rId80"/>
    <p:sldId id="595" r:id="rId81"/>
    <p:sldId id="596" r:id="rId82"/>
    <p:sldId id="597" r:id="rId83"/>
    <p:sldId id="598" r:id="rId84"/>
    <p:sldId id="599" r:id="rId85"/>
    <p:sldId id="600" r:id="rId86"/>
    <p:sldId id="601" r:id="rId87"/>
    <p:sldId id="602" r:id="rId88"/>
    <p:sldId id="603" r:id="rId89"/>
    <p:sldId id="604" r:id="rId90"/>
    <p:sldId id="605" r:id="rId91"/>
    <p:sldId id="606" r:id="rId92"/>
    <p:sldId id="430" r:id="rId93"/>
    <p:sldId id="607" r:id="rId94"/>
    <p:sldId id="608" r:id="rId95"/>
    <p:sldId id="431" r:id="rId96"/>
    <p:sldId id="432" r:id="rId97"/>
    <p:sldId id="433" r:id="rId98"/>
    <p:sldId id="434" r:id="rId99"/>
    <p:sldId id="435" r:id="rId100"/>
    <p:sldId id="436" r:id="rId101"/>
    <p:sldId id="437" r:id="rId102"/>
    <p:sldId id="438" r:id="rId103"/>
    <p:sldId id="439" r:id="rId104"/>
    <p:sldId id="489" r:id="rId105"/>
    <p:sldId id="487" r:id="rId106"/>
    <p:sldId id="488" r:id="rId107"/>
    <p:sldId id="504" r:id="rId108"/>
    <p:sldId id="505" r:id="rId109"/>
    <p:sldId id="506" r:id="rId110"/>
    <p:sldId id="507" r:id="rId111"/>
    <p:sldId id="508" r:id="rId112"/>
    <p:sldId id="509" r:id="rId113"/>
    <p:sldId id="510" r:id="rId114"/>
    <p:sldId id="511" r:id="rId115"/>
    <p:sldId id="512" r:id="rId116"/>
    <p:sldId id="513" r:id="rId117"/>
    <p:sldId id="514" r:id="rId118"/>
    <p:sldId id="515" r:id="rId119"/>
    <p:sldId id="516" r:id="rId120"/>
    <p:sldId id="517" r:id="rId121"/>
    <p:sldId id="518" r:id="rId122"/>
    <p:sldId id="519" r:id="rId123"/>
    <p:sldId id="520" r:id="rId124"/>
    <p:sldId id="521" r:id="rId125"/>
    <p:sldId id="522" r:id="rId126"/>
    <p:sldId id="523" r:id="rId127"/>
    <p:sldId id="524" r:id="rId128"/>
    <p:sldId id="525" r:id="rId129"/>
    <p:sldId id="526" r:id="rId130"/>
    <p:sldId id="527" r:id="rId131"/>
    <p:sldId id="528" r:id="rId132"/>
    <p:sldId id="529" r:id="rId133"/>
    <p:sldId id="530" r:id="rId134"/>
    <p:sldId id="545" r:id="rId135"/>
    <p:sldId id="531" r:id="rId136"/>
    <p:sldId id="532" r:id="rId137"/>
    <p:sldId id="440" r:id="rId138"/>
    <p:sldId id="441" r:id="rId139"/>
    <p:sldId id="469" r:id="rId140"/>
    <p:sldId id="442" r:id="rId141"/>
    <p:sldId id="443" r:id="rId142"/>
    <p:sldId id="470" r:id="rId143"/>
    <p:sldId id="471" r:id="rId144"/>
    <p:sldId id="472" r:id="rId145"/>
    <p:sldId id="449" r:id="rId146"/>
    <p:sldId id="473" r:id="rId147"/>
    <p:sldId id="474" r:id="rId148"/>
    <p:sldId id="490" r:id="rId149"/>
    <p:sldId id="546" r:id="rId150"/>
    <p:sldId id="547" r:id="rId151"/>
    <p:sldId id="639" r:id="rId152"/>
    <p:sldId id="552" r:id="rId153"/>
    <p:sldId id="548" r:id="rId154"/>
    <p:sldId id="634" r:id="rId155"/>
    <p:sldId id="640" r:id="rId156"/>
    <p:sldId id="641" r:id="rId157"/>
    <p:sldId id="642" r:id="rId158"/>
    <p:sldId id="553" r:id="rId159"/>
    <p:sldId id="549" r:id="rId160"/>
    <p:sldId id="635" r:id="rId161"/>
    <p:sldId id="636" r:id="rId162"/>
    <p:sldId id="637" r:id="rId163"/>
    <p:sldId id="550" r:id="rId164"/>
    <p:sldId id="551" r:id="rId165"/>
    <p:sldId id="643" r:id="rId166"/>
    <p:sldId id="554" r:id="rId167"/>
    <p:sldId id="638" r:id="rId168"/>
    <p:sldId id="631" r:id="rId169"/>
    <p:sldId id="632" r:id="rId170"/>
    <p:sldId id="555" r:id="rId171"/>
    <p:sldId id="560" r:id="rId172"/>
    <p:sldId id="556" r:id="rId173"/>
    <p:sldId id="557" r:id="rId174"/>
    <p:sldId id="558" r:id="rId175"/>
    <p:sldId id="559" r:id="rId176"/>
    <p:sldId id="644" r:id="rId177"/>
    <p:sldId id="645" r:id="rId178"/>
    <p:sldId id="646" r:id="rId179"/>
    <p:sldId id="647" r:id="rId180"/>
    <p:sldId id="491" r:id="rId181"/>
    <p:sldId id="492" r:id="rId182"/>
    <p:sldId id="493" r:id="rId183"/>
    <p:sldId id="494" r:id="rId184"/>
    <p:sldId id="495" r:id="rId185"/>
    <p:sldId id="496" r:id="rId186"/>
    <p:sldId id="497" r:id="rId187"/>
    <p:sldId id="498" r:id="rId188"/>
    <p:sldId id="499" r:id="rId189"/>
    <p:sldId id="609" r:id="rId190"/>
    <p:sldId id="610" r:id="rId191"/>
    <p:sldId id="611" r:id="rId192"/>
    <p:sldId id="612" r:id="rId193"/>
    <p:sldId id="613" r:id="rId194"/>
    <p:sldId id="500" r:id="rId195"/>
    <p:sldId id="501" r:id="rId196"/>
    <p:sldId id="502" r:id="rId197"/>
    <p:sldId id="562" r:id="rId198"/>
    <p:sldId id="563" r:id="rId199"/>
    <p:sldId id="564" r:id="rId200"/>
    <p:sldId id="503" r:id="rId201"/>
    <p:sldId id="561" r:id="rId202"/>
    <p:sldId id="614" r:id="rId203"/>
    <p:sldId id="615" r:id="rId204"/>
    <p:sldId id="616" r:id="rId205"/>
    <p:sldId id="617" r:id="rId206"/>
    <p:sldId id="618" r:id="rId207"/>
    <p:sldId id="619" r:id="rId208"/>
    <p:sldId id="620" r:id="rId209"/>
    <p:sldId id="621" r:id="rId210"/>
    <p:sldId id="622" r:id="rId211"/>
    <p:sldId id="623" r:id="rId212"/>
    <p:sldId id="624" r:id="rId213"/>
    <p:sldId id="625" r:id="rId214"/>
    <p:sldId id="626" r:id="rId215"/>
    <p:sldId id="627" r:id="rId216"/>
    <p:sldId id="628" r:id="rId217"/>
    <p:sldId id="629" r:id="rId218"/>
    <p:sldId id="630" r:id="rId219"/>
    <p:sldId id="648" r:id="rId220"/>
    <p:sldId id="649" r:id="rId221"/>
    <p:sldId id="339" r:id="rId222"/>
    <p:sldId id="364" r:id="rId223"/>
  </p:sldIdLst>
  <p:sldSz cx="9144000" cy="6858000" type="screen4x3"/>
  <p:notesSz cx="6858000" cy="9144000"/>
  <p:custDataLst>
    <p:tags r:id="rId2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E00998-1CE7-4748-8172-954A264C6CF1}">
          <p14:sldIdLst>
            <p14:sldId id="316"/>
            <p14:sldId id="404"/>
            <p14:sldId id="405"/>
            <p14:sldId id="576"/>
            <p14:sldId id="406"/>
            <p14:sldId id="577"/>
            <p14:sldId id="407"/>
            <p14:sldId id="408"/>
            <p14:sldId id="409"/>
            <p14:sldId id="410"/>
            <p14:sldId id="475"/>
            <p14:sldId id="578"/>
            <p14:sldId id="579"/>
            <p14:sldId id="411"/>
            <p14:sldId id="417"/>
            <p14:sldId id="418"/>
            <p14:sldId id="419"/>
            <p14:sldId id="580"/>
            <p14:sldId id="581"/>
            <p14:sldId id="582"/>
            <p14:sldId id="583"/>
            <p14:sldId id="584"/>
            <p14:sldId id="585"/>
            <p14:sldId id="586"/>
            <p14:sldId id="420"/>
            <p14:sldId id="565"/>
            <p14:sldId id="574"/>
            <p14:sldId id="572"/>
            <p14:sldId id="573"/>
            <p14:sldId id="476"/>
            <p14:sldId id="477"/>
            <p14:sldId id="478"/>
            <p14:sldId id="479"/>
            <p14:sldId id="480"/>
            <p14:sldId id="481"/>
            <p14:sldId id="482"/>
            <p14:sldId id="483"/>
            <p14:sldId id="484"/>
            <p14:sldId id="485"/>
            <p14:sldId id="486"/>
            <p14:sldId id="421"/>
            <p14:sldId id="422"/>
            <p14:sldId id="423"/>
            <p14:sldId id="566"/>
            <p14:sldId id="567"/>
            <p14:sldId id="568"/>
            <p14:sldId id="569"/>
            <p14:sldId id="570"/>
            <p14:sldId id="571"/>
            <p14:sldId id="575"/>
            <p14:sldId id="587"/>
            <p14:sldId id="588"/>
            <p14:sldId id="589"/>
            <p14:sldId id="424"/>
            <p14:sldId id="425"/>
            <p14:sldId id="426"/>
            <p14:sldId id="542"/>
            <p14:sldId id="543"/>
            <p14:sldId id="544"/>
            <p14:sldId id="539"/>
            <p14:sldId id="540"/>
            <p14:sldId id="541"/>
            <p14:sldId id="533"/>
            <p14:sldId id="534"/>
            <p14:sldId id="535"/>
            <p14:sldId id="536"/>
            <p14:sldId id="538"/>
            <p14:sldId id="537"/>
            <p14:sldId id="427"/>
            <p14:sldId id="428"/>
            <p14:sldId id="429"/>
            <p14:sldId id="590"/>
            <p14:sldId id="592"/>
            <p14:sldId id="591"/>
            <p14:sldId id="593"/>
            <p14:sldId id="594"/>
            <p14:sldId id="595"/>
            <p14:sldId id="596"/>
            <p14:sldId id="597"/>
            <p14:sldId id="598"/>
            <p14:sldId id="599"/>
            <p14:sldId id="600"/>
            <p14:sldId id="601"/>
            <p14:sldId id="602"/>
            <p14:sldId id="603"/>
            <p14:sldId id="604"/>
            <p14:sldId id="605"/>
            <p14:sldId id="606"/>
          </p14:sldIdLst>
        </p14:section>
        <p14:section name="Untitled Section" id="{69352B41-44E2-4D7F-A1EF-71FC49AB1BC6}">
          <p14:sldIdLst>
            <p14:sldId id="430"/>
            <p14:sldId id="607"/>
            <p14:sldId id="608"/>
            <p14:sldId id="431"/>
            <p14:sldId id="432"/>
            <p14:sldId id="433"/>
            <p14:sldId id="434"/>
            <p14:sldId id="435"/>
            <p14:sldId id="436"/>
            <p14:sldId id="437"/>
            <p14:sldId id="438"/>
            <p14:sldId id="439"/>
            <p14:sldId id="489"/>
            <p14:sldId id="487"/>
            <p14:sldId id="488"/>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45"/>
            <p14:sldId id="531"/>
            <p14:sldId id="532"/>
            <p14:sldId id="440"/>
            <p14:sldId id="441"/>
            <p14:sldId id="469"/>
            <p14:sldId id="442"/>
            <p14:sldId id="443"/>
            <p14:sldId id="470"/>
            <p14:sldId id="471"/>
            <p14:sldId id="472"/>
            <p14:sldId id="449"/>
            <p14:sldId id="473"/>
            <p14:sldId id="474"/>
            <p14:sldId id="490"/>
            <p14:sldId id="546"/>
            <p14:sldId id="547"/>
            <p14:sldId id="639"/>
            <p14:sldId id="552"/>
            <p14:sldId id="548"/>
            <p14:sldId id="634"/>
            <p14:sldId id="640"/>
            <p14:sldId id="641"/>
            <p14:sldId id="642"/>
            <p14:sldId id="553"/>
            <p14:sldId id="549"/>
            <p14:sldId id="635"/>
            <p14:sldId id="636"/>
            <p14:sldId id="637"/>
            <p14:sldId id="550"/>
            <p14:sldId id="551"/>
            <p14:sldId id="643"/>
            <p14:sldId id="554"/>
            <p14:sldId id="638"/>
            <p14:sldId id="631"/>
            <p14:sldId id="632"/>
            <p14:sldId id="555"/>
            <p14:sldId id="560"/>
            <p14:sldId id="556"/>
            <p14:sldId id="557"/>
            <p14:sldId id="558"/>
            <p14:sldId id="559"/>
            <p14:sldId id="644"/>
            <p14:sldId id="645"/>
            <p14:sldId id="646"/>
            <p14:sldId id="647"/>
            <p14:sldId id="491"/>
            <p14:sldId id="492"/>
            <p14:sldId id="493"/>
            <p14:sldId id="494"/>
            <p14:sldId id="495"/>
            <p14:sldId id="496"/>
            <p14:sldId id="497"/>
            <p14:sldId id="498"/>
            <p14:sldId id="499"/>
            <p14:sldId id="609"/>
            <p14:sldId id="610"/>
            <p14:sldId id="611"/>
            <p14:sldId id="612"/>
            <p14:sldId id="613"/>
            <p14:sldId id="500"/>
            <p14:sldId id="501"/>
            <p14:sldId id="502"/>
            <p14:sldId id="562"/>
            <p14:sldId id="563"/>
            <p14:sldId id="564"/>
            <p14:sldId id="503"/>
            <p14:sldId id="561"/>
            <p14:sldId id="614"/>
            <p14:sldId id="615"/>
            <p14:sldId id="616"/>
            <p14:sldId id="617"/>
            <p14:sldId id="618"/>
            <p14:sldId id="619"/>
            <p14:sldId id="620"/>
            <p14:sldId id="621"/>
            <p14:sldId id="622"/>
            <p14:sldId id="623"/>
            <p14:sldId id="624"/>
            <p14:sldId id="625"/>
            <p14:sldId id="626"/>
            <p14:sldId id="627"/>
            <p14:sldId id="628"/>
            <p14:sldId id="629"/>
            <p14:sldId id="630"/>
            <p14:sldId id="648"/>
            <p14:sldId id="649"/>
            <p14:sldId id="339"/>
            <p14:sldId id="364"/>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5" autoAdjust="0"/>
    <p:restoredTop sz="78333" autoAdjust="0"/>
  </p:normalViewPr>
  <p:slideViewPr>
    <p:cSldViewPr snapToObjects="1" showGuides="1">
      <p:cViewPr varScale="1">
        <p:scale>
          <a:sx n="69" d="100"/>
          <a:sy n="69" d="100"/>
        </p:scale>
        <p:origin x="1910" y="77"/>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tags" Target="tags/tag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commentAuthors" Target="commentAuthor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presProps" Target="presProp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viewProps" Target="viewProps.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theme" Target="theme/theme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handoutMaster" Target="handoutMasters/handout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231" Type="http://schemas.openxmlformats.org/officeDocument/2006/relationships/tableStyles" Target="tableStyle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notesMaster" Target="notesMasters/notesMaster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2019-02-14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2/14/2019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19</a:t>
            </a:fld>
            <a:endParaRPr lang="en-US"/>
          </a:p>
        </p:txBody>
      </p:sp>
    </p:spTree>
    <p:extLst>
      <p:ext uri="{BB962C8B-B14F-4D97-AF65-F5344CB8AC3E}">
        <p14:creationId xmlns:p14="http://schemas.microsoft.com/office/powerpoint/2010/main" val="777563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81</a:t>
            </a:fld>
            <a:endParaRPr lang="en-US"/>
          </a:p>
        </p:txBody>
      </p:sp>
    </p:spTree>
    <p:extLst>
      <p:ext uri="{BB962C8B-B14F-4D97-AF65-F5344CB8AC3E}">
        <p14:creationId xmlns:p14="http://schemas.microsoft.com/office/powerpoint/2010/main" val="2550669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82</a:t>
            </a:fld>
            <a:endParaRPr lang="en-US"/>
          </a:p>
        </p:txBody>
      </p:sp>
    </p:spTree>
    <p:extLst>
      <p:ext uri="{BB962C8B-B14F-4D97-AF65-F5344CB8AC3E}">
        <p14:creationId xmlns:p14="http://schemas.microsoft.com/office/powerpoint/2010/main" val="3157607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83</a:t>
            </a:fld>
            <a:endParaRPr lang="en-US"/>
          </a:p>
        </p:txBody>
      </p:sp>
    </p:spTree>
    <p:extLst>
      <p:ext uri="{BB962C8B-B14F-4D97-AF65-F5344CB8AC3E}">
        <p14:creationId xmlns:p14="http://schemas.microsoft.com/office/powerpoint/2010/main" val="549237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126</a:t>
            </a:fld>
            <a:endParaRPr lang="en-US"/>
          </a:p>
        </p:txBody>
      </p:sp>
    </p:spTree>
    <p:extLst>
      <p:ext uri="{BB962C8B-B14F-4D97-AF65-F5344CB8AC3E}">
        <p14:creationId xmlns:p14="http://schemas.microsoft.com/office/powerpoint/2010/main" val="1446472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135</a:t>
            </a:fld>
            <a:endParaRPr lang="en-US"/>
          </a:p>
        </p:txBody>
      </p:sp>
    </p:spTree>
    <p:extLst>
      <p:ext uri="{BB962C8B-B14F-4D97-AF65-F5344CB8AC3E}">
        <p14:creationId xmlns:p14="http://schemas.microsoft.com/office/powerpoint/2010/main" val="3867136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136</a:t>
            </a:fld>
            <a:endParaRPr lang="en-US"/>
          </a:p>
        </p:txBody>
      </p:sp>
    </p:spTree>
    <p:extLst>
      <p:ext uri="{BB962C8B-B14F-4D97-AF65-F5344CB8AC3E}">
        <p14:creationId xmlns:p14="http://schemas.microsoft.com/office/powerpoint/2010/main" val="854470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48</a:t>
            </a:fld>
            <a:endParaRPr lang="en-US"/>
          </a:p>
        </p:txBody>
      </p:sp>
    </p:spTree>
    <p:extLst>
      <p:ext uri="{BB962C8B-B14F-4D97-AF65-F5344CB8AC3E}">
        <p14:creationId xmlns:p14="http://schemas.microsoft.com/office/powerpoint/2010/main" val="898758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49</a:t>
            </a:fld>
            <a:endParaRPr lang="en-US"/>
          </a:p>
        </p:txBody>
      </p:sp>
    </p:spTree>
    <p:extLst>
      <p:ext uri="{BB962C8B-B14F-4D97-AF65-F5344CB8AC3E}">
        <p14:creationId xmlns:p14="http://schemas.microsoft.com/office/powerpoint/2010/main" val="542423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75</a:t>
            </a:fld>
            <a:endParaRPr lang="en-US"/>
          </a:p>
        </p:txBody>
      </p:sp>
    </p:spTree>
    <p:extLst>
      <p:ext uri="{BB962C8B-B14F-4D97-AF65-F5344CB8AC3E}">
        <p14:creationId xmlns:p14="http://schemas.microsoft.com/office/powerpoint/2010/main" val="3883660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76</a:t>
            </a:fld>
            <a:endParaRPr lang="en-US"/>
          </a:p>
        </p:txBody>
      </p:sp>
    </p:spTree>
    <p:extLst>
      <p:ext uri="{BB962C8B-B14F-4D97-AF65-F5344CB8AC3E}">
        <p14:creationId xmlns:p14="http://schemas.microsoft.com/office/powerpoint/2010/main" val="3276508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77</a:t>
            </a:fld>
            <a:endParaRPr lang="en-US"/>
          </a:p>
        </p:txBody>
      </p:sp>
    </p:spTree>
    <p:extLst>
      <p:ext uri="{BB962C8B-B14F-4D97-AF65-F5344CB8AC3E}">
        <p14:creationId xmlns:p14="http://schemas.microsoft.com/office/powerpoint/2010/main" val="1578642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78</a:t>
            </a:fld>
            <a:endParaRPr lang="en-US"/>
          </a:p>
        </p:txBody>
      </p:sp>
    </p:spTree>
    <p:extLst>
      <p:ext uri="{BB962C8B-B14F-4D97-AF65-F5344CB8AC3E}">
        <p14:creationId xmlns:p14="http://schemas.microsoft.com/office/powerpoint/2010/main" val="1907207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79</a:t>
            </a:fld>
            <a:endParaRPr lang="en-US"/>
          </a:p>
        </p:txBody>
      </p:sp>
    </p:spTree>
    <p:extLst>
      <p:ext uri="{BB962C8B-B14F-4D97-AF65-F5344CB8AC3E}">
        <p14:creationId xmlns:p14="http://schemas.microsoft.com/office/powerpoint/2010/main" val="1550051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80</a:t>
            </a:fld>
            <a:endParaRPr lang="en-US"/>
          </a:p>
        </p:txBody>
      </p:sp>
    </p:spTree>
    <p:extLst>
      <p:ext uri="{BB962C8B-B14F-4D97-AF65-F5344CB8AC3E}">
        <p14:creationId xmlns:p14="http://schemas.microsoft.com/office/powerpoint/2010/main" val="4173391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spTree>
    <p:extLst>
      <p:ext uri="{BB962C8B-B14F-4D97-AF65-F5344CB8AC3E}">
        <p14:creationId xmlns:p14="http://schemas.microsoft.com/office/powerpoint/2010/main" val="419537702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666666"/>
                </a:solidFill>
                <a:latin typeface="Arial" pitchFamily="34" charset="0"/>
                <a:cs typeface="Arial" pitchFamily="34" charset="0"/>
              </a:rPr>
              <a:t>Copyright © </a:t>
            </a:r>
            <a:r>
              <a:rPr lang="en-US" sz="900" dirty="0" smtClean="0">
                <a:solidFill>
                  <a:srgbClr val="666666"/>
                </a:solidFill>
                <a:latin typeface="Arial" pitchFamily="34" charset="0"/>
                <a:cs typeface="Arial" pitchFamily="34" charset="0"/>
              </a:rPr>
              <a:t>2012 </a:t>
            </a:r>
            <a:r>
              <a:rPr lang="en-US" sz="900" dirty="0">
                <a:solidFill>
                  <a:srgbClr val="666666"/>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19540059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1792938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localhost:8500/ui" TargetMode="Externa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hyperlink" Target="http://localhost:9091/actuator/hystrix.stream" TargetMode="Externa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hyperlink" Target="https://en.wikipedia.org/wiki/Platform_as_a_service" TargetMode="Externa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hyperlink" Target="https://cli.run.pivotal.io/stable?release=windows64&amp;source=github" TargetMode="Externa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hyperlink" Target="http://localhost:9411/zipkin/" TargetMode="Externa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cloud.spring.io/spring-cloud-netflix" TargetMode="External"/><Relationship Id="rId2" Type="http://schemas.openxmlformats.org/officeDocument/2006/relationships/hyperlink" Target="https://cloud.spring.io/spring-cloud-config"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hyperlink" Target="https://cloud.spring.io/spring-cloud-cloudfoundry" TargetMode="External"/><Relationship Id="rId2" Type="http://schemas.openxmlformats.org/officeDocument/2006/relationships/hyperlink" Target="https://cloud.spring.io/spring-cloud-bus" TargetMode="Externa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hyperlink" Target="https://cloud.spring.io/spring-cloud-open-service-broker"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github.com/spring-cloud/spring-cloud-cluster"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cloud.spring.io/spring-cloud-consu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cloud.spring.io/spring-cloud-sleuth" TargetMode="External"/><Relationship Id="rId4" Type="http://schemas.openxmlformats.org/officeDocument/2006/relationships/hyperlink" Target="https://cloud.spring.io/spring-cloud-security"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cloud.spring.io/spring-cloud-dataflow"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cloud.spring.io/spring-cloud-stream"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cloud.spring.io/spring-cloud-stream-app-starter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cloud.spring.io/spring-cloud-task"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cloud.spring.io/spring-cloud-task-app-starter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cloud.spring.io/spring-cloud-zookeeper"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s://github.com/spring-cloud/spring-cloud-aw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github.com/spring-cloud/spring-cloud-connectors"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spring-cloud/spring-cloud-starter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cloud.spring.io/spring-cloud-contract" TargetMode="External"/><Relationship Id="rId4" Type="http://schemas.openxmlformats.org/officeDocument/2006/relationships/hyperlink" Target="https://github.com/spring-cloud/spring-cloud-cli"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cloud.spring.io/spring-cloud-gateway"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cloud.spring.io/spring-cloud-pipelines" TargetMode="External"/><Relationship Id="rId4" Type="http://schemas.openxmlformats.org/officeDocument/2006/relationships/hyperlink" Target="https://cloud.spring.io/spring-cloud-openfeign"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spring-cloud/spring-cloud-function"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Application Delivery Fundamentals 2.0 B:</a:t>
            </a:r>
            <a:br>
              <a:rPr lang="en-US" dirty="0" smtClean="0"/>
            </a:br>
            <a:r>
              <a:rPr lang="en-US" dirty="0" smtClean="0"/>
              <a:t>Java</a:t>
            </a:r>
            <a:endParaRPr lang="en-US" dirty="0"/>
          </a:p>
        </p:txBody>
      </p:sp>
      <p:sp>
        <p:nvSpPr>
          <p:cNvPr id="4" name="Text Placeholder 3"/>
          <p:cNvSpPr>
            <a:spLocks noGrp="1"/>
          </p:cNvSpPr>
          <p:nvPr>
            <p:ph type="body" sz="quarter" idx="11"/>
          </p:nvPr>
        </p:nvSpPr>
        <p:spPr/>
        <p:txBody>
          <a:bodyPr/>
          <a:lstStyle/>
          <a:p>
            <a:r>
              <a:rPr lang="en-US" dirty="0" smtClean="0"/>
              <a:t>Micro Service</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2" name="Picture 1"/>
          <p:cNvPicPr>
            <a:picLocks noChangeAspect="1"/>
          </p:cNvPicPr>
          <p:nvPr/>
        </p:nvPicPr>
        <p:blipFill rotWithShape="1">
          <a:blip r:embed="rId2"/>
          <a:srcRect l="24999" t="33455" r="24167" b="15636"/>
          <a:stretch/>
        </p:blipFill>
        <p:spPr>
          <a:xfrm>
            <a:off x="1295399" y="1905000"/>
            <a:ext cx="6905897" cy="3962400"/>
          </a:xfrm>
          <a:prstGeom prst="rect">
            <a:avLst/>
          </a:prstGeom>
        </p:spPr>
      </p:pic>
    </p:spTree>
    <p:extLst>
      <p:ext uri="{BB962C8B-B14F-4D97-AF65-F5344CB8AC3E}">
        <p14:creationId xmlns:p14="http://schemas.microsoft.com/office/powerpoint/2010/main" val="299516185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65798" y="1283494"/>
            <a:ext cx="6578203" cy="1170385"/>
          </a:xfrm>
        </p:spPr>
        <p:txBody>
          <a:bodyPr/>
          <a:lstStyle/>
          <a:p>
            <a:r>
              <a:rPr lang="en-IN" dirty="0" smtClean="0"/>
              <a:t>Spring Boot and </a:t>
            </a:r>
            <a:r>
              <a:rPr lang="en-IN" dirty="0" err="1" smtClean="0"/>
              <a:t>Microservices</a:t>
            </a:r>
            <a:endParaRPr lang="en-IN" dirty="0"/>
          </a:p>
        </p:txBody>
      </p:sp>
      <p:pic>
        <p:nvPicPr>
          <p:cNvPr id="7170" name="Picture 2" descr="MS-bo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17558"/>
            <a:ext cx="8554509" cy="462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23067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Eureka Server</a:t>
            </a:r>
            <a:endParaRPr lang="en-IN" dirty="0"/>
          </a:p>
        </p:txBody>
      </p:sp>
      <p:sp>
        <p:nvSpPr>
          <p:cNvPr id="3" name="Content Placeholder 2"/>
          <p:cNvSpPr>
            <a:spLocks noGrp="1"/>
          </p:cNvSpPr>
          <p:nvPr>
            <p:ph sz="quarter" idx="12"/>
          </p:nvPr>
        </p:nvSpPr>
        <p:spPr/>
        <p:txBody>
          <a:bodyPr/>
          <a:lstStyle/>
          <a:p>
            <a:r>
              <a:rPr lang="en-US" dirty="0" smtClean="0"/>
              <a:t>In the </a:t>
            </a:r>
            <a:r>
              <a:rPr lang="en-US" dirty="0"/>
              <a:t>distributed computing are there is a concept called ‘Service registration and discovery’ where one dedicated server is responsible to maintain the registry of all the Microservice that has been deployed and removed. This will act like a phone book of all other applications/</a:t>
            </a:r>
            <a:r>
              <a:rPr lang="en-US" dirty="0" err="1"/>
              <a:t>microservices</a:t>
            </a:r>
            <a:r>
              <a:rPr lang="en-US" dirty="0"/>
              <a:t>.</a:t>
            </a:r>
            <a:endParaRPr lang="en-IN" dirty="0"/>
          </a:p>
        </p:txBody>
      </p:sp>
    </p:spTree>
    <p:extLst>
      <p:ext uri="{BB962C8B-B14F-4D97-AF65-F5344CB8AC3E}">
        <p14:creationId xmlns:p14="http://schemas.microsoft.com/office/powerpoint/2010/main" val="115868901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Cloud Service Discovery with Netflix Eureka</a:t>
            </a:r>
            <a:br>
              <a:rPr lang="en-US" dirty="0"/>
            </a:br>
            <a:endParaRPr lang="en-IN" dirty="0"/>
          </a:p>
        </p:txBody>
      </p:sp>
      <p:pic>
        <p:nvPicPr>
          <p:cNvPr id="4098" name="Picture 2" descr="https://cdn1.howtodoinjava.com/wp-content/uploads/2017/07/Discovery_interratction-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763751"/>
            <a:ext cx="8347316"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19641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a:t>server:</a:t>
            </a:r>
          </a:p>
          <a:p>
            <a:r>
              <a:rPr lang="en-IN" dirty="0"/>
              <a:t>  port: ${PORT:8761} # Indicate the default PORT where this service will be started</a:t>
            </a:r>
          </a:p>
          <a:p>
            <a:r>
              <a:rPr lang="en-IN" dirty="0"/>
              <a:t> </a:t>
            </a:r>
          </a:p>
          <a:p>
            <a:r>
              <a:rPr lang="en-IN" dirty="0"/>
              <a:t>eureka:</a:t>
            </a:r>
          </a:p>
          <a:p>
            <a:r>
              <a:rPr lang="en-IN" dirty="0"/>
              <a:t>  client:</a:t>
            </a:r>
          </a:p>
          <a:p>
            <a:r>
              <a:rPr lang="en-IN" dirty="0"/>
              <a:t>    </a:t>
            </a:r>
            <a:r>
              <a:rPr lang="en-IN" dirty="0" err="1"/>
              <a:t>registerWithEureka</a:t>
            </a:r>
            <a:r>
              <a:rPr lang="en-IN" dirty="0"/>
              <a:t>: false   #telling the server not to register himself in the service registry</a:t>
            </a:r>
          </a:p>
          <a:p>
            <a:r>
              <a:rPr lang="en-IN" dirty="0"/>
              <a:t>    </a:t>
            </a:r>
            <a:r>
              <a:rPr lang="en-IN" dirty="0" err="1"/>
              <a:t>fetchRegistry</a:t>
            </a:r>
            <a:r>
              <a:rPr lang="en-IN" dirty="0"/>
              <a:t>: false</a:t>
            </a:r>
          </a:p>
          <a:p>
            <a:r>
              <a:rPr lang="en-IN" dirty="0"/>
              <a:t>  server:</a:t>
            </a:r>
          </a:p>
          <a:p>
            <a:r>
              <a:rPr lang="en-IN" dirty="0"/>
              <a:t>    </a:t>
            </a:r>
            <a:r>
              <a:rPr lang="en-IN" dirty="0" err="1"/>
              <a:t>waitTimeInMsWhenSyncEmpty</a:t>
            </a:r>
            <a:r>
              <a:rPr lang="en-IN" dirty="0"/>
              <a:t>: 0    #wait time for subsequent sync</a:t>
            </a:r>
          </a:p>
        </p:txBody>
      </p:sp>
      <p:sp>
        <p:nvSpPr>
          <p:cNvPr id="3" name="Title 2"/>
          <p:cNvSpPr>
            <a:spLocks noGrp="1"/>
          </p:cNvSpPr>
          <p:nvPr>
            <p:ph type="title"/>
          </p:nvPr>
        </p:nvSpPr>
        <p:spPr/>
        <p:txBody>
          <a:bodyPr/>
          <a:lstStyle/>
          <a:p>
            <a:r>
              <a:rPr lang="en-IN" dirty="0" smtClean="0"/>
              <a:t>Server Configuration</a:t>
            </a:r>
            <a:endParaRPr lang="en-IN" dirty="0"/>
          </a:p>
        </p:txBody>
      </p:sp>
    </p:spTree>
    <p:extLst>
      <p:ext uri="{BB962C8B-B14F-4D97-AF65-F5344CB8AC3E}">
        <p14:creationId xmlns:p14="http://schemas.microsoft.com/office/powerpoint/2010/main" val="91424725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server:</a:t>
            </a:r>
          </a:p>
          <a:p>
            <a:r>
              <a:rPr lang="en-IN" dirty="0"/>
              <a:t>  port: 8098    #default port where the service will be started</a:t>
            </a:r>
          </a:p>
          <a:p>
            <a:r>
              <a:rPr lang="en-IN" dirty="0"/>
              <a:t> </a:t>
            </a:r>
          </a:p>
          <a:p>
            <a:r>
              <a:rPr lang="en-IN" dirty="0"/>
              <a:t>eureka:         #tells about the Eureka server details and its refresh time</a:t>
            </a:r>
          </a:p>
          <a:p>
            <a:r>
              <a:rPr lang="en-IN" dirty="0"/>
              <a:t>  instance:</a:t>
            </a:r>
          </a:p>
          <a:p>
            <a:r>
              <a:rPr lang="en-IN" dirty="0"/>
              <a:t>    </a:t>
            </a:r>
            <a:r>
              <a:rPr lang="en-IN" dirty="0" err="1"/>
              <a:t>leaseRenewalIntervalInSeconds</a:t>
            </a:r>
            <a:r>
              <a:rPr lang="en-IN" dirty="0"/>
              <a:t>: 1</a:t>
            </a:r>
          </a:p>
          <a:p>
            <a:r>
              <a:rPr lang="en-IN" dirty="0"/>
              <a:t>    </a:t>
            </a:r>
            <a:r>
              <a:rPr lang="en-IN" dirty="0" err="1"/>
              <a:t>leaseExpirationDurationInSeconds</a:t>
            </a:r>
            <a:r>
              <a:rPr lang="en-IN" dirty="0"/>
              <a:t>: 2</a:t>
            </a:r>
          </a:p>
          <a:p>
            <a:r>
              <a:rPr lang="en-IN" dirty="0"/>
              <a:t>  client</a:t>
            </a:r>
            <a:r>
              <a:rPr lang="en-IN" dirty="0" smtClean="0"/>
              <a:t>:</a:t>
            </a:r>
            <a:endParaRPr lang="en-IN" dirty="0"/>
          </a:p>
        </p:txBody>
      </p:sp>
      <p:sp>
        <p:nvSpPr>
          <p:cNvPr id="3" name="Title 2"/>
          <p:cNvSpPr>
            <a:spLocks noGrp="1"/>
          </p:cNvSpPr>
          <p:nvPr>
            <p:ph type="title"/>
          </p:nvPr>
        </p:nvSpPr>
        <p:spPr/>
        <p:txBody>
          <a:bodyPr/>
          <a:lstStyle/>
          <a:p>
            <a:r>
              <a:rPr lang="en-IN" dirty="0" smtClean="0"/>
              <a:t>Client Configuration</a:t>
            </a:r>
            <a:endParaRPr lang="en-IN" dirty="0"/>
          </a:p>
        </p:txBody>
      </p:sp>
    </p:spTree>
    <p:extLst>
      <p:ext uri="{BB962C8B-B14F-4D97-AF65-F5344CB8AC3E}">
        <p14:creationId xmlns:p14="http://schemas.microsoft.com/office/powerpoint/2010/main" val="124872584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 </a:t>
            </a:r>
            <a:r>
              <a:rPr lang="en-IN" dirty="0" err="1"/>
              <a:t>serviceUrl</a:t>
            </a:r>
            <a:r>
              <a:rPr lang="en-IN" dirty="0"/>
              <a:t>:</a:t>
            </a:r>
          </a:p>
          <a:p>
            <a:r>
              <a:rPr lang="en-IN" dirty="0"/>
              <a:t>      </a:t>
            </a:r>
            <a:r>
              <a:rPr lang="en-IN" dirty="0" err="1"/>
              <a:t>defaultZone</a:t>
            </a:r>
            <a:r>
              <a:rPr lang="en-IN" dirty="0"/>
              <a:t>: http://127.0.0.1:8761/eureka/</a:t>
            </a:r>
          </a:p>
          <a:p>
            <a:r>
              <a:rPr lang="en-IN" dirty="0"/>
              <a:t>    </a:t>
            </a:r>
            <a:r>
              <a:rPr lang="en-IN" dirty="0" err="1"/>
              <a:t>healthcheck</a:t>
            </a:r>
            <a:r>
              <a:rPr lang="en-IN" dirty="0"/>
              <a:t>:</a:t>
            </a:r>
          </a:p>
          <a:p>
            <a:r>
              <a:rPr lang="en-IN" dirty="0"/>
              <a:t>      enabled: true</a:t>
            </a:r>
          </a:p>
          <a:p>
            <a:r>
              <a:rPr lang="en-IN" dirty="0"/>
              <a:t>    lease:</a:t>
            </a:r>
          </a:p>
          <a:p>
            <a:r>
              <a:rPr lang="en-IN" dirty="0"/>
              <a:t>      duration: 5</a:t>
            </a:r>
          </a:p>
          <a:p>
            <a:r>
              <a:rPr lang="en-IN" dirty="0"/>
              <a:t> </a:t>
            </a:r>
          </a:p>
          <a:p>
            <a:r>
              <a:rPr lang="en-IN" dirty="0"/>
              <a:t>spring:    </a:t>
            </a:r>
          </a:p>
          <a:p>
            <a:r>
              <a:rPr lang="en-IN" dirty="0"/>
              <a:t>  application:</a:t>
            </a:r>
          </a:p>
          <a:p>
            <a:r>
              <a:rPr lang="en-IN" dirty="0"/>
              <a:t>    name: student-service   #current service name to be used by the eureka server</a:t>
            </a:r>
          </a:p>
          <a:p>
            <a:r>
              <a:rPr lang="en-IN" dirty="0"/>
              <a:t>     </a:t>
            </a:r>
          </a:p>
        </p:txBody>
      </p:sp>
      <p:sp>
        <p:nvSpPr>
          <p:cNvPr id="3" name="Title 2"/>
          <p:cNvSpPr>
            <a:spLocks noGrp="1"/>
          </p:cNvSpPr>
          <p:nvPr>
            <p:ph type="title"/>
          </p:nvPr>
        </p:nvSpPr>
        <p:spPr/>
        <p:txBody>
          <a:bodyPr/>
          <a:lstStyle/>
          <a:p>
            <a:r>
              <a:rPr lang="en-IN" dirty="0" smtClean="0"/>
              <a:t>Client Configuration</a:t>
            </a:r>
            <a:endParaRPr lang="en-IN" dirty="0"/>
          </a:p>
        </p:txBody>
      </p:sp>
    </p:spTree>
    <p:extLst>
      <p:ext uri="{BB962C8B-B14F-4D97-AF65-F5344CB8AC3E}">
        <p14:creationId xmlns:p14="http://schemas.microsoft.com/office/powerpoint/2010/main" val="197087068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 management:</a:t>
            </a:r>
          </a:p>
          <a:p>
            <a:r>
              <a:rPr lang="en-IN" dirty="0"/>
              <a:t>  security:</a:t>
            </a:r>
          </a:p>
          <a:p>
            <a:r>
              <a:rPr lang="en-IN" dirty="0"/>
              <a:t>    enabled: false  #disable the spring security on the management endpoints like /</a:t>
            </a:r>
            <a:r>
              <a:rPr lang="en-IN" dirty="0" err="1"/>
              <a:t>env</a:t>
            </a:r>
            <a:r>
              <a:rPr lang="en-IN" dirty="0"/>
              <a:t>, /refresh etc.</a:t>
            </a:r>
          </a:p>
          <a:p>
            <a:r>
              <a:rPr lang="en-IN" dirty="0"/>
              <a:t> </a:t>
            </a:r>
          </a:p>
          <a:p>
            <a:r>
              <a:rPr lang="en-IN" dirty="0"/>
              <a:t>logging:</a:t>
            </a:r>
          </a:p>
          <a:p>
            <a:r>
              <a:rPr lang="en-IN" dirty="0"/>
              <a:t>  level:</a:t>
            </a:r>
          </a:p>
          <a:p>
            <a:r>
              <a:rPr lang="en-IN" dirty="0"/>
              <a:t>    </a:t>
            </a:r>
            <a:r>
              <a:rPr lang="en-IN" dirty="0" err="1"/>
              <a:t>com.example.howtodoinjava</a:t>
            </a:r>
            <a:r>
              <a:rPr lang="en-IN" dirty="0"/>
              <a:t>: DEBUG</a:t>
            </a:r>
          </a:p>
        </p:txBody>
      </p:sp>
      <p:sp>
        <p:nvSpPr>
          <p:cNvPr id="3" name="Title 2"/>
          <p:cNvSpPr>
            <a:spLocks noGrp="1"/>
          </p:cNvSpPr>
          <p:nvPr>
            <p:ph type="title"/>
          </p:nvPr>
        </p:nvSpPr>
        <p:spPr/>
        <p:txBody>
          <a:bodyPr/>
          <a:lstStyle/>
          <a:p>
            <a:r>
              <a:rPr lang="en-IN" dirty="0" smtClean="0"/>
              <a:t>Client Configuration</a:t>
            </a:r>
            <a:endParaRPr lang="en-IN" dirty="0"/>
          </a:p>
        </p:txBody>
      </p:sp>
    </p:spTree>
    <p:extLst>
      <p:ext uri="{BB962C8B-B14F-4D97-AF65-F5344CB8AC3E}">
        <p14:creationId xmlns:p14="http://schemas.microsoft.com/office/powerpoint/2010/main" val="273119036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Consul provides multiple features like service discovery, configuration management, health checking and key-value store etc. </a:t>
            </a:r>
            <a:endParaRPr lang="en-IN" dirty="0"/>
          </a:p>
        </p:txBody>
      </p:sp>
      <p:sp>
        <p:nvSpPr>
          <p:cNvPr id="3" name="Title 2"/>
          <p:cNvSpPr>
            <a:spLocks noGrp="1"/>
          </p:cNvSpPr>
          <p:nvPr>
            <p:ph type="title"/>
          </p:nvPr>
        </p:nvSpPr>
        <p:spPr/>
        <p:txBody>
          <a:bodyPr>
            <a:normAutofit fontScale="90000"/>
          </a:bodyPr>
          <a:lstStyle/>
          <a:p>
            <a:r>
              <a:rPr lang="en-US" dirty="0"/>
              <a:t>Consul Service Registration and Discovery Example</a:t>
            </a:r>
            <a:br>
              <a:rPr lang="en-US" dirty="0"/>
            </a:br>
            <a:endParaRPr lang="en-IN" dirty="0"/>
          </a:p>
        </p:txBody>
      </p:sp>
    </p:spTree>
    <p:extLst>
      <p:ext uri="{BB962C8B-B14F-4D97-AF65-F5344CB8AC3E}">
        <p14:creationId xmlns:p14="http://schemas.microsoft.com/office/powerpoint/2010/main" val="184443555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904875"/>
          </a:xfrm>
        </p:spPr>
        <p:txBody>
          <a:bodyPr/>
          <a:lstStyle/>
          <a:p>
            <a:r>
              <a:rPr lang="en-US" b="1" dirty="0"/>
              <a:t>Consul Agent</a:t>
            </a:r>
            <a:r>
              <a:rPr lang="en-US" dirty="0"/>
              <a:t> – running on localhost acting as discovery/registry server functionality.</a:t>
            </a:r>
          </a:p>
        </p:txBody>
      </p:sp>
      <p:sp>
        <p:nvSpPr>
          <p:cNvPr id="3" name="Title 2"/>
          <p:cNvSpPr>
            <a:spLocks noGrp="1"/>
          </p:cNvSpPr>
          <p:nvPr>
            <p:ph type="title"/>
          </p:nvPr>
        </p:nvSpPr>
        <p:spPr/>
        <p:txBody>
          <a:bodyPr>
            <a:normAutofit fontScale="90000"/>
          </a:bodyPr>
          <a:lstStyle/>
          <a:p>
            <a:r>
              <a:rPr lang="en-US" dirty="0"/>
              <a:t>Consul Service Registration and Discovery Example</a:t>
            </a:r>
            <a:br>
              <a:rPr lang="en-US" dirty="0"/>
            </a:br>
            <a:endParaRPr lang="en-IN" dirty="0"/>
          </a:p>
        </p:txBody>
      </p:sp>
      <p:pic>
        <p:nvPicPr>
          <p:cNvPr id="7170" name="Picture 2" descr="https://cdn2.howtodoinjava.com/wp-content/uploads/2017/07/Ma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85999"/>
            <a:ext cx="715327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5153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Download from Consul portal. Choose particular package based on the operating System. Once downloaded the zip, we need to unzip it to desired place.</a:t>
            </a:r>
          </a:p>
          <a:p>
            <a:r>
              <a:rPr lang="en-US" dirty="0"/>
              <a:t>Start Consul Agent in local workstation – The Zip file that we have unzipped, has only one exe file called consul.exe. We will start a command prompt here and use below command to start the agent</a:t>
            </a:r>
            <a:r>
              <a:rPr lang="en-US" dirty="0" smtClean="0"/>
              <a:t>.</a:t>
            </a:r>
          </a:p>
          <a:p>
            <a:r>
              <a:rPr lang="pt-BR" dirty="0"/>
              <a:t>consul agent -server -bootstrap-expect=1 -data-dir=consul-data -ui -bind=192.168.6.1</a:t>
            </a:r>
            <a:endParaRPr lang="en-IN" dirty="0"/>
          </a:p>
        </p:txBody>
      </p:sp>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spTree>
    <p:extLst>
      <p:ext uri="{BB962C8B-B14F-4D97-AF65-F5344CB8AC3E}">
        <p14:creationId xmlns:p14="http://schemas.microsoft.com/office/powerpoint/2010/main" val="12333897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MicroService</a:t>
            </a:r>
            <a:endParaRPr lang="en-IN" dirty="0"/>
          </a:p>
        </p:txBody>
      </p:sp>
      <p:pic>
        <p:nvPicPr>
          <p:cNvPr id="3074" name="Picture 2" descr="Monolithic vs MicroServi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62" y="1752600"/>
            <a:ext cx="8519206"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04030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819275"/>
          </a:xfrm>
        </p:spPr>
        <p:txBody>
          <a:bodyPr/>
          <a:lstStyle/>
          <a:p>
            <a:r>
              <a:rPr lang="en-US" dirty="0"/>
              <a:t>Make sure you enter the correct bind address, it would be different depending on the LAN settings. Do a ipconfig in command prompt to know your IpV4 address and use it here.</a:t>
            </a:r>
          </a:p>
          <a:p>
            <a:endParaRPr lang="en-US" dirty="0"/>
          </a:p>
        </p:txBody>
      </p:sp>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pic>
        <p:nvPicPr>
          <p:cNvPr id="11267" name="Picture 3" descr="https://cdn1.howtodoinjava.com/wp-content/uploads/2017/07/ipconf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13" y="3352800"/>
            <a:ext cx="8904677"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52491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pic>
        <p:nvPicPr>
          <p:cNvPr id="12290" name="Picture 2" descr="https://cdn2.howtodoinjava.com/wp-content/uploads/2017/07/AgentSt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496" y="1524000"/>
            <a:ext cx="8305800" cy="4615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86034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a:xfrm>
            <a:off x="457201" y="1381125"/>
            <a:ext cx="8228012" cy="1971675"/>
          </a:xfrm>
        </p:spPr>
        <p:txBody>
          <a:bodyPr/>
          <a:lstStyle/>
          <a:p>
            <a:r>
              <a:rPr lang="en-US" b="1" dirty="0"/>
              <a:t>Test whether Consul Server is running</a:t>
            </a:r>
            <a:r>
              <a:rPr lang="en-US" dirty="0"/>
              <a:t> – Consul runs on default port and once agent started successfully, browse </a:t>
            </a:r>
            <a:r>
              <a:rPr lang="en-US" dirty="0">
                <a:hlinkClick r:id="rId2"/>
              </a:rPr>
              <a:t>http://localhost:8500/ui</a:t>
            </a:r>
            <a:r>
              <a:rPr lang="en-US" dirty="0"/>
              <a:t>and you should see a console screen like –</a:t>
            </a:r>
            <a:endParaRPr lang="en-IN" dirty="0"/>
          </a:p>
        </p:txBody>
      </p:sp>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pic>
        <p:nvPicPr>
          <p:cNvPr id="13314" name="Picture 2" descr="https://cdn2.howtodoinjava.com/wp-content/uploads/2017/07/Consul-console-Initi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35" y="3048000"/>
            <a:ext cx="8458199"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93133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Create Student Project</a:t>
            </a:r>
          </a:p>
          <a:p>
            <a:r>
              <a:rPr lang="en-US" dirty="0"/>
              <a:t>Create a Spring boot project from initializer portal with four dependencies i.e.</a:t>
            </a:r>
          </a:p>
          <a:p>
            <a:r>
              <a:rPr lang="en-US" dirty="0"/>
              <a:t>Actuator</a:t>
            </a:r>
          </a:p>
          <a:p>
            <a:r>
              <a:rPr lang="en-US" dirty="0"/>
              <a:t>Web</a:t>
            </a:r>
          </a:p>
          <a:p>
            <a:r>
              <a:rPr lang="en-US" dirty="0"/>
              <a:t>Rest Repositories</a:t>
            </a:r>
          </a:p>
          <a:p>
            <a:r>
              <a:rPr lang="en-US" dirty="0"/>
              <a:t>Consul Discovery</a:t>
            </a:r>
          </a:p>
          <a:p>
            <a:endParaRPr lang="en-IN" dirty="0"/>
          </a:p>
        </p:txBody>
      </p:sp>
      <p:sp>
        <p:nvSpPr>
          <p:cNvPr id="3" name="Title 2"/>
          <p:cNvSpPr>
            <a:spLocks noGrp="1"/>
          </p:cNvSpPr>
          <p:nvPr>
            <p:ph type="title"/>
          </p:nvPr>
        </p:nvSpPr>
        <p:spPr/>
        <p:txBody>
          <a:bodyPr/>
          <a:lstStyle/>
          <a:p>
            <a:r>
              <a:rPr lang="en-IN" dirty="0" smtClean="0"/>
              <a:t>Consul Client</a:t>
            </a:r>
            <a:endParaRPr lang="en-IN" dirty="0"/>
          </a:p>
        </p:txBody>
      </p:sp>
    </p:spTree>
    <p:extLst>
      <p:ext uri="{BB962C8B-B14F-4D97-AF65-F5344CB8AC3E}">
        <p14:creationId xmlns:p14="http://schemas.microsoft.com/office/powerpoint/2010/main" val="252328416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server.port</a:t>
            </a:r>
            <a:r>
              <a:rPr lang="en-US" dirty="0"/>
              <a:t>=9098 – will start the service in default 9098 port.</a:t>
            </a:r>
          </a:p>
          <a:p>
            <a:r>
              <a:rPr lang="en-US" dirty="0"/>
              <a:t>spring.application.name: student-service – will registers itself in consul server using student-service tag and also other services will lookup this service with this name itself.</a:t>
            </a:r>
          </a:p>
          <a:p>
            <a:r>
              <a:rPr lang="en-US" dirty="0" err="1"/>
              <a:t>management.security.enabled</a:t>
            </a:r>
            <a:r>
              <a:rPr lang="en-US" dirty="0"/>
              <a:t>=false – is not actually required for this exercise, but it will disable spring security in the management endpoints provided by actuator module.</a:t>
            </a:r>
            <a:endParaRPr lang="en-IN" dirty="0"/>
          </a:p>
        </p:txBody>
      </p:sp>
      <p:sp>
        <p:nvSpPr>
          <p:cNvPr id="3" name="Title 2"/>
          <p:cNvSpPr>
            <a:spLocks noGrp="1"/>
          </p:cNvSpPr>
          <p:nvPr>
            <p:ph type="title"/>
          </p:nvPr>
        </p:nvSpPr>
        <p:spPr/>
        <p:txBody>
          <a:bodyPr/>
          <a:lstStyle/>
          <a:p>
            <a:r>
              <a:rPr lang="en-IN" dirty="0" smtClean="0"/>
              <a:t>Service Configuration</a:t>
            </a:r>
            <a:endParaRPr lang="en-IN" dirty="0"/>
          </a:p>
        </p:txBody>
      </p:sp>
    </p:spTree>
    <p:extLst>
      <p:ext uri="{BB962C8B-B14F-4D97-AF65-F5344CB8AC3E}">
        <p14:creationId xmlns:p14="http://schemas.microsoft.com/office/powerpoint/2010/main" val="420548835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It is generally required to enable fault tolerance in the application where some underlying service is down/throwing error permanently, we need to fall back to different path of program execution automatically. </a:t>
            </a:r>
            <a:endParaRPr lang="en-US" dirty="0" smtClean="0"/>
          </a:p>
          <a:p>
            <a:r>
              <a:rPr lang="en-US" dirty="0" smtClean="0"/>
              <a:t>This </a:t>
            </a:r>
            <a:r>
              <a:rPr lang="en-US" dirty="0"/>
              <a:t>is related to distributed computing style of Eco system using lots of underlying </a:t>
            </a:r>
            <a:r>
              <a:rPr lang="en-US" dirty="0" err="1"/>
              <a:t>Microservices</a:t>
            </a:r>
            <a:r>
              <a:rPr lang="en-US" dirty="0"/>
              <a:t>. </a:t>
            </a:r>
            <a:endParaRPr lang="en-US" dirty="0" smtClean="0"/>
          </a:p>
          <a:p>
            <a:r>
              <a:rPr lang="en-US" dirty="0" smtClean="0"/>
              <a:t>This </a:t>
            </a:r>
            <a:r>
              <a:rPr lang="en-US" dirty="0"/>
              <a:t>is where circuit breaker pattern helps and </a:t>
            </a:r>
            <a:r>
              <a:rPr lang="en-US" dirty="0" err="1"/>
              <a:t>Hystrix</a:t>
            </a:r>
            <a:r>
              <a:rPr lang="en-US" dirty="0"/>
              <a:t> is an tool to build this circuit breaker.</a:t>
            </a:r>
            <a:endParaRPr lang="en-IN" dirty="0"/>
          </a:p>
        </p:txBody>
      </p:sp>
      <p:sp>
        <p:nvSpPr>
          <p:cNvPr id="3" name="Title 2"/>
          <p:cNvSpPr>
            <a:spLocks noGrp="1"/>
          </p:cNvSpPr>
          <p:nvPr>
            <p:ph type="title"/>
          </p:nvPr>
        </p:nvSpPr>
        <p:spPr/>
        <p:txBody>
          <a:bodyPr/>
          <a:lstStyle/>
          <a:p>
            <a:r>
              <a:rPr lang="en-IN" dirty="0" err="1"/>
              <a:t>Hystrix</a:t>
            </a:r>
            <a:r>
              <a:rPr lang="en-IN" dirty="0"/>
              <a:t> Circuit Breaker Pattern – Spring Cloud</a:t>
            </a:r>
            <a:br>
              <a:rPr lang="en-IN" dirty="0"/>
            </a:br>
            <a:endParaRPr lang="en-IN" dirty="0"/>
          </a:p>
        </p:txBody>
      </p:sp>
    </p:spTree>
    <p:extLst>
      <p:ext uri="{BB962C8B-B14F-4D97-AF65-F5344CB8AC3E}">
        <p14:creationId xmlns:p14="http://schemas.microsoft.com/office/powerpoint/2010/main" val="165366248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If we design our systems on </a:t>
            </a:r>
            <a:r>
              <a:rPr lang="en-US" dirty="0" err="1"/>
              <a:t>microservice</a:t>
            </a:r>
            <a:r>
              <a:rPr lang="en-US" dirty="0"/>
              <a:t> based architecture, we will generally develop many </a:t>
            </a:r>
            <a:r>
              <a:rPr lang="en-US" dirty="0" err="1"/>
              <a:t>Microservices</a:t>
            </a:r>
            <a:r>
              <a:rPr lang="en-US" dirty="0"/>
              <a:t> and those will interact with each other heavily in achieving certain business goals. </a:t>
            </a:r>
            <a:endParaRPr lang="en-US" dirty="0" smtClean="0"/>
          </a:p>
          <a:p>
            <a:r>
              <a:rPr lang="en-US" dirty="0" smtClean="0"/>
              <a:t>Now</a:t>
            </a:r>
            <a:r>
              <a:rPr lang="en-US" dirty="0"/>
              <a:t>, all of us can assume that this will give expected result if all the services are up and running and response time of each service is satisfactory.</a:t>
            </a:r>
            <a:endParaRPr lang="en-IN" dirty="0"/>
          </a:p>
        </p:txBody>
      </p:sp>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spTree>
    <p:extLst>
      <p:ext uri="{BB962C8B-B14F-4D97-AF65-F5344CB8AC3E}">
        <p14:creationId xmlns:p14="http://schemas.microsoft.com/office/powerpoint/2010/main" val="287153120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Now what will happen if any service, of the current Eco system, has some issue and stopped servicing the requests. </a:t>
            </a:r>
            <a:endParaRPr lang="en-US" dirty="0" smtClean="0"/>
          </a:p>
          <a:p>
            <a:r>
              <a:rPr lang="en-US" dirty="0" smtClean="0"/>
              <a:t>It </a:t>
            </a:r>
            <a:r>
              <a:rPr lang="en-US" dirty="0"/>
              <a:t>will result in timeouts/exception and the whole Eco system will get unstable due to this single point of failure.</a:t>
            </a:r>
            <a:endParaRPr lang="en-IN" dirty="0"/>
          </a:p>
        </p:txBody>
      </p:sp>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spTree>
    <p:extLst>
      <p:ext uri="{BB962C8B-B14F-4D97-AF65-F5344CB8AC3E}">
        <p14:creationId xmlns:p14="http://schemas.microsoft.com/office/powerpoint/2010/main" val="105652560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Here circuit breaker pattern comes handy and it redirects traffic to a fall back path once it sees any such scenario</a:t>
            </a:r>
            <a:r>
              <a:rPr lang="en-US" dirty="0" smtClean="0"/>
              <a:t>.</a:t>
            </a:r>
          </a:p>
          <a:p>
            <a:r>
              <a:rPr lang="en-US" dirty="0" smtClean="0"/>
              <a:t>Also </a:t>
            </a:r>
            <a:r>
              <a:rPr lang="en-US" dirty="0"/>
              <a:t>it monitors the defective service closely and restore the traffic once the service came back to normalcy.</a:t>
            </a:r>
            <a:endParaRPr lang="en-IN" dirty="0"/>
          </a:p>
        </p:txBody>
      </p:sp>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spTree>
    <p:extLst>
      <p:ext uri="{BB962C8B-B14F-4D97-AF65-F5344CB8AC3E}">
        <p14:creationId xmlns:p14="http://schemas.microsoft.com/office/powerpoint/2010/main" val="48676542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So circuit breaker is a kind of a wrapper of the method which is doing the service call and it monitors the service health and once it gets some issue, the circuit breaker trips and all further calls </a:t>
            </a:r>
            <a:r>
              <a:rPr lang="en-US" dirty="0" err="1"/>
              <a:t>goto</a:t>
            </a:r>
            <a:r>
              <a:rPr lang="en-US" dirty="0"/>
              <a:t> the circuit breaker fall back and finally restores automatically once the service came back !! That’s cool right?</a:t>
            </a:r>
            <a:endParaRPr lang="en-IN" dirty="0"/>
          </a:p>
        </p:txBody>
      </p:sp>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spTree>
    <p:extLst>
      <p:ext uri="{BB962C8B-B14F-4D97-AF65-F5344CB8AC3E}">
        <p14:creationId xmlns:p14="http://schemas.microsoft.com/office/powerpoint/2010/main" val="33776945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ifferences Between Monolithic Architecture And Microservices - What Is Microservice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828800"/>
            <a:ext cx="89916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84177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pic>
        <p:nvPicPr>
          <p:cNvPr id="16386" name="Picture 2" descr="https://cdn2.howtodoinjava.com/wp-content/uploads/2017/07/CB_Sequen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524000"/>
            <a:ext cx="3724275" cy="438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04629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http://</a:t>
            </a:r>
            <a:r>
              <a:rPr lang="en-US" b="1" dirty="0" smtClean="0"/>
              <a:t>localhost:9091/hystrix</a:t>
            </a:r>
            <a:endParaRPr lang="en-US" b="1" dirty="0" smtClean="0">
              <a:hlinkClick r:id="rId2"/>
            </a:endParaRPr>
          </a:p>
          <a:p>
            <a:r>
              <a:rPr lang="en-US" b="1" dirty="0" smtClean="0">
                <a:hlinkClick r:id="rId2"/>
              </a:rPr>
              <a:t>http</a:t>
            </a:r>
            <a:r>
              <a:rPr lang="en-US" b="1" dirty="0">
                <a:hlinkClick r:id="rId2"/>
              </a:rPr>
              <a:t>://</a:t>
            </a:r>
            <a:r>
              <a:rPr lang="en-US" b="1" dirty="0" smtClean="0">
                <a:hlinkClick r:id="rId2"/>
              </a:rPr>
              <a:t>localhost:9091/actuator/hystrix.stream</a:t>
            </a:r>
            <a:r>
              <a:rPr lang="en-US" dirty="0"/>
              <a:t> – It’s a continuous stream that </a:t>
            </a:r>
            <a:r>
              <a:rPr lang="en-US" dirty="0" err="1"/>
              <a:t>Hystrix</a:t>
            </a:r>
            <a:r>
              <a:rPr lang="en-US" dirty="0"/>
              <a:t> generates. It is just a health check result along with all the service calls that are being monitored by </a:t>
            </a:r>
            <a:r>
              <a:rPr lang="en-US" dirty="0" err="1"/>
              <a:t>Hystrix</a:t>
            </a:r>
            <a:r>
              <a:rPr lang="en-US" dirty="0"/>
              <a:t>. Sample output will look like in browser –</a:t>
            </a:r>
            <a:endParaRPr lang="en-IN" dirty="0"/>
          </a:p>
        </p:txBody>
      </p:sp>
      <p:sp>
        <p:nvSpPr>
          <p:cNvPr id="3" name="Title 2"/>
          <p:cNvSpPr>
            <a:spLocks noGrp="1"/>
          </p:cNvSpPr>
          <p:nvPr>
            <p:ph type="title"/>
          </p:nvPr>
        </p:nvSpPr>
        <p:spPr/>
        <p:txBody>
          <a:bodyPr/>
          <a:lstStyle/>
          <a:p>
            <a:r>
              <a:rPr lang="en-IN" dirty="0" err="1"/>
              <a:t>Hystrix</a:t>
            </a:r>
            <a:r>
              <a:rPr lang="en-IN" dirty="0"/>
              <a:t> Dashboard</a:t>
            </a:r>
            <a:br>
              <a:rPr lang="en-IN" dirty="0"/>
            </a:br>
            <a:endParaRPr lang="en-IN" dirty="0"/>
          </a:p>
        </p:txBody>
      </p:sp>
    </p:spTree>
    <p:extLst>
      <p:ext uri="{BB962C8B-B14F-4D97-AF65-F5344CB8AC3E}">
        <p14:creationId xmlns:p14="http://schemas.microsoft.com/office/powerpoint/2010/main" val="29171621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68277248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35189942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425450"/>
            <a:ext cx="8205261" cy="955675"/>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smtClean="0"/>
              <a:t>How </a:t>
            </a:r>
            <a:r>
              <a:rPr lang="en-US" dirty="0"/>
              <a:t>to Deploy Spring Boot Application to Cloud Foundry Platform</a:t>
            </a:r>
            <a:br>
              <a:rPr lang="en-US" dirty="0"/>
            </a:br>
            <a:endParaRPr lang="en-IN" dirty="0"/>
          </a:p>
        </p:txBody>
      </p:sp>
      <p:sp>
        <p:nvSpPr>
          <p:cNvPr id="3" name="Content Placeholder 2"/>
          <p:cNvSpPr>
            <a:spLocks noGrp="1"/>
          </p:cNvSpPr>
          <p:nvPr>
            <p:ph sz="quarter" idx="12"/>
          </p:nvPr>
        </p:nvSpPr>
        <p:spPr/>
        <p:txBody>
          <a:bodyPr/>
          <a:lstStyle/>
          <a:p>
            <a:r>
              <a:rPr lang="en-US" b="1" dirty="0"/>
              <a:t>Cloud Foundry</a:t>
            </a:r>
            <a:r>
              <a:rPr lang="en-US" dirty="0"/>
              <a:t> is one of </a:t>
            </a:r>
            <a:r>
              <a:rPr lang="en-US" dirty="0" smtClean="0"/>
              <a:t>the Cloud Providers. </a:t>
            </a:r>
            <a:r>
              <a:rPr lang="en-US" dirty="0"/>
              <a:t>It is a </a:t>
            </a:r>
            <a:r>
              <a:rPr lang="en-US" i="1" dirty="0">
                <a:hlinkClick r:id="rId2"/>
              </a:rPr>
              <a:t>PaaS service</a:t>
            </a:r>
            <a:r>
              <a:rPr lang="en-US" dirty="0"/>
              <a:t> where we can easily deploy and manage our applications and the Cloud Foundry will take care of the rest of the cloud based offerings like scalability, high availability etc.</a:t>
            </a:r>
            <a:endParaRPr lang="en-IN" dirty="0"/>
          </a:p>
        </p:txBody>
      </p:sp>
    </p:spTree>
    <p:extLst>
      <p:ext uri="{BB962C8B-B14F-4D97-AF65-F5344CB8AC3E}">
        <p14:creationId xmlns:p14="http://schemas.microsoft.com/office/powerpoint/2010/main" val="199836589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Cloud Foundry is an open-source platform as a service (PaaS) that provides you with a choice of clouds, developer frameworks, and application services</a:t>
            </a:r>
            <a:r>
              <a:rPr lang="en-US" dirty="0" smtClean="0"/>
              <a:t>.</a:t>
            </a:r>
          </a:p>
          <a:p>
            <a:r>
              <a:rPr lang="en-US" dirty="0" smtClean="0"/>
              <a:t>It </a:t>
            </a:r>
            <a:r>
              <a:rPr lang="en-US" dirty="0"/>
              <a:t>is open source and it is governed by the Cloud Foundry Foundation. </a:t>
            </a:r>
            <a:endParaRPr lang="en-US" dirty="0" smtClean="0"/>
          </a:p>
          <a:p>
            <a:r>
              <a:rPr lang="en-US" dirty="0" smtClean="0"/>
              <a:t>The </a:t>
            </a:r>
            <a:r>
              <a:rPr lang="en-US" dirty="0"/>
              <a:t>original Cloud Foundry was developed by VMware and currently it is managed by Pivotal, a joint venture company by GE, EMC and VMware.</a:t>
            </a:r>
            <a:endParaRPr lang="en-IN" dirty="0"/>
          </a:p>
        </p:txBody>
      </p:sp>
      <p:sp>
        <p:nvSpPr>
          <p:cNvPr id="3" name="Title 2"/>
          <p:cNvSpPr>
            <a:spLocks noGrp="1"/>
          </p:cNvSpPr>
          <p:nvPr>
            <p:ph type="title"/>
          </p:nvPr>
        </p:nvSpPr>
        <p:spPr/>
        <p:txBody>
          <a:bodyPr/>
          <a:lstStyle/>
          <a:p>
            <a:r>
              <a:rPr lang="en-IN" dirty="0"/>
              <a:t>What is Cloud Foundry</a:t>
            </a:r>
            <a:br>
              <a:rPr lang="en-IN" dirty="0"/>
            </a:br>
            <a:endParaRPr lang="en-IN" dirty="0"/>
          </a:p>
        </p:txBody>
      </p:sp>
    </p:spTree>
    <p:extLst>
      <p:ext uri="{BB962C8B-B14F-4D97-AF65-F5344CB8AC3E}">
        <p14:creationId xmlns:p14="http://schemas.microsoft.com/office/powerpoint/2010/main" val="6890099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Now since Cloud Foundry is open source product many popular organizations currently provides this platform separately and below are the list of current certified providers.</a:t>
            </a:r>
          </a:p>
          <a:p>
            <a:r>
              <a:rPr lang="en-IN" dirty="0"/>
              <a:t>Pivotal Cloud Foundry</a:t>
            </a:r>
          </a:p>
          <a:p>
            <a:r>
              <a:rPr lang="en-IN" dirty="0"/>
              <a:t>IBM </a:t>
            </a:r>
            <a:r>
              <a:rPr lang="en-IN" dirty="0" err="1"/>
              <a:t>Bluemix</a:t>
            </a:r>
            <a:endParaRPr lang="en-IN" dirty="0"/>
          </a:p>
          <a:p>
            <a:r>
              <a:rPr lang="en-IN" dirty="0"/>
              <a:t>HPE </a:t>
            </a:r>
            <a:r>
              <a:rPr lang="en-IN" dirty="0" err="1"/>
              <a:t>Helion</a:t>
            </a:r>
            <a:r>
              <a:rPr lang="en-IN" dirty="0"/>
              <a:t> </a:t>
            </a:r>
            <a:r>
              <a:rPr lang="en-IN" dirty="0" err="1"/>
              <a:t>Stackato</a:t>
            </a:r>
            <a:r>
              <a:rPr lang="en-IN" dirty="0"/>
              <a:t> 4.0</a:t>
            </a:r>
          </a:p>
          <a:p>
            <a:r>
              <a:rPr lang="en-IN" dirty="0"/>
              <a:t>Atos Canopy</a:t>
            </a:r>
          </a:p>
          <a:p>
            <a:r>
              <a:rPr lang="en-IN" dirty="0"/>
              <a:t>CenturyLink App Fog</a:t>
            </a:r>
          </a:p>
          <a:p>
            <a:r>
              <a:rPr lang="en-IN" dirty="0"/>
              <a:t>GE </a:t>
            </a:r>
            <a:r>
              <a:rPr lang="en-IN" dirty="0" err="1"/>
              <a:t>Predix</a:t>
            </a:r>
            <a:endParaRPr lang="en-IN" dirty="0"/>
          </a:p>
          <a:p>
            <a:r>
              <a:rPr lang="en-IN" dirty="0"/>
              <a:t>Huawei </a:t>
            </a:r>
            <a:r>
              <a:rPr lang="en-IN" dirty="0" err="1"/>
              <a:t>FusionStage</a:t>
            </a:r>
            <a:endParaRPr lang="en-IN" dirty="0"/>
          </a:p>
          <a:p>
            <a:r>
              <a:rPr lang="en-IN" dirty="0"/>
              <a:t>SAP Cloud Platform</a:t>
            </a:r>
          </a:p>
          <a:p>
            <a:r>
              <a:rPr lang="en-IN" dirty="0"/>
              <a:t>Swisscom Application Cloud</a:t>
            </a:r>
          </a:p>
        </p:txBody>
      </p:sp>
      <p:sp>
        <p:nvSpPr>
          <p:cNvPr id="3" name="Title 2"/>
          <p:cNvSpPr>
            <a:spLocks noGrp="1"/>
          </p:cNvSpPr>
          <p:nvPr>
            <p:ph type="title"/>
          </p:nvPr>
        </p:nvSpPr>
        <p:spPr/>
        <p:txBody>
          <a:bodyPr/>
          <a:lstStyle/>
          <a:p>
            <a:r>
              <a:rPr lang="en-IN" dirty="0"/>
              <a:t>What is Cloud Foundry</a:t>
            </a:r>
            <a:br>
              <a:rPr lang="en-IN" dirty="0"/>
            </a:br>
            <a:endParaRPr lang="en-IN" dirty="0"/>
          </a:p>
        </p:txBody>
      </p:sp>
    </p:spTree>
    <p:extLst>
      <p:ext uri="{BB962C8B-B14F-4D97-AF65-F5344CB8AC3E}">
        <p14:creationId xmlns:p14="http://schemas.microsoft.com/office/powerpoint/2010/main" val="45075700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Download the </a:t>
            </a:r>
            <a:r>
              <a:rPr lang="en-US" dirty="0">
                <a:hlinkClick r:id="rId2"/>
              </a:rPr>
              <a:t>CF Windows installer</a:t>
            </a:r>
            <a:r>
              <a:rPr lang="en-US" dirty="0"/>
              <a:t>. It will prompt for the download. Save the zip file distribution.</a:t>
            </a:r>
          </a:p>
          <a:p>
            <a:r>
              <a:rPr lang="en-US" dirty="0"/>
              <a:t>Unpack the zip file to a suitable place in your workstation.</a:t>
            </a:r>
          </a:p>
          <a:p>
            <a:r>
              <a:rPr lang="en-US" dirty="0"/>
              <a:t>After successfully </a:t>
            </a:r>
            <a:r>
              <a:rPr lang="en-US" b="1" dirty="0"/>
              <a:t>unzip</a:t>
            </a:r>
            <a:r>
              <a:rPr lang="en-US" dirty="0"/>
              <a:t> operation, double </a:t>
            </a:r>
            <a:r>
              <a:rPr lang="en-US" dirty="0" err="1"/>
              <a:t>cick</a:t>
            </a:r>
            <a:r>
              <a:rPr lang="en-US" dirty="0"/>
              <a:t> on the </a:t>
            </a:r>
            <a:r>
              <a:rPr lang="en-US" dirty="0" err="1"/>
              <a:t>cf</a:t>
            </a:r>
            <a:r>
              <a:rPr lang="en-US" dirty="0"/>
              <a:t> CLI executable</a:t>
            </a:r>
            <a:r>
              <a:rPr lang="en-US" dirty="0" smtClean="0"/>
              <a:t>.</a:t>
            </a:r>
          </a:p>
          <a:p>
            <a:r>
              <a:rPr lang="en-US" dirty="0"/>
              <a:t>When prompted, click </a:t>
            </a:r>
            <a:r>
              <a:rPr lang="en-US" b="1" dirty="0"/>
              <a:t>Install</a:t>
            </a:r>
            <a:r>
              <a:rPr lang="en-US" dirty="0"/>
              <a:t>, then Close. Here are the sample steps for the same. This is very straight </a:t>
            </a:r>
            <a:r>
              <a:rPr lang="en-US" dirty="0" err="1"/>
              <a:t>froward</a:t>
            </a:r>
            <a:r>
              <a:rPr lang="en-US" dirty="0"/>
              <a:t>, you can select the default values.</a:t>
            </a:r>
            <a:br>
              <a:rPr lang="en-US" dirty="0"/>
            </a:br>
            <a:endParaRPr lang="en-IN" dirty="0"/>
          </a:p>
        </p:txBody>
      </p:sp>
      <p:sp>
        <p:nvSpPr>
          <p:cNvPr id="3" name="Title 2"/>
          <p:cNvSpPr>
            <a:spLocks noGrp="1"/>
          </p:cNvSpPr>
          <p:nvPr>
            <p:ph type="title"/>
          </p:nvPr>
        </p:nvSpPr>
        <p:spPr/>
        <p:txBody>
          <a:bodyPr/>
          <a:lstStyle/>
          <a:p>
            <a:r>
              <a:rPr lang="en-US" dirty="0"/>
              <a:t>Cloud Foundry Installation for Windows</a:t>
            </a:r>
            <a:br>
              <a:rPr lang="en-US" dirty="0"/>
            </a:br>
            <a:endParaRPr lang="en-IN" dirty="0"/>
          </a:p>
        </p:txBody>
      </p:sp>
    </p:spTree>
    <p:extLst>
      <p:ext uri="{BB962C8B-B14F-4D97-AF65-F5344CB8AC3E}">
        <p14:creationId xmlns:p14="http://schemas.microsoft.com/office/powerpoint/2010/main" val="50428062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Verify the installation by opening a terminal window and type cf. If your installation was successful, the </a:t>
            </a:r>
            <a:r>
              <a:rPr lang="en-US" dirty="0" err="1"/>
              <a:t>cf</a:t>
            </a:r>
            <a:r>
              <a:rPr lang="en-US" dirty="0"/>
              <a:t> CLI help listing appears. This indicates that you are ready to go with any cloud foundry platform from your local workstation.</a:t>
            </a:r>
            <a:endParaRPr lang="en-IN" dirty="0"/>
          </a:p>
        </p:txBody>
      </p:sp>
      <p:sp>
        <p:nvSpPr>
          <p:cNvPr id="3" name="Title 2"/>
          <p:cNvSpPr>
            <a:spLocks noGrp="1"/>
          </p:cNvSpPr>
          <p:nvPr>
            <p:ph type="title"/>
          </p:nvPr>
        </p:nvSpPr>
        <p:spPr/>
        <p:txBody>
          <a:bodyPr/>
          <a:lstStyle/>
          <a:p>
            <a:r>
              <a:rPr lang="en-US" dirty="0"/>
              <a:t>Cloud Foundry Installation for Windows</a:t>
            </a:r>
            <a:br>
              <a:rPr lang="en-US" dirty="0"/>
            </a:br>
            <a:endParaRPr lang="en-IN" dirty="0"/>
          </a:p>
        </p:txBody>
      </p:sp>
    </p:spTree>
    <p:extLst>
      <p:ext uri="{BB962C8B-B14F-4D97-AF65-F5344CB8AC3E}">
        <p14:creationId xmlns:p14="http://schemas.microsoft.com/office/powerpoint/2010/main" val="356046041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Setup PWS Console</a:t>
            </a:r>
            <a:br>
              <a:rPr lang="en-IN" dirty="0"/>
            </a:br>
            <a:endParaRPr lang="en-IN" dirty="0"/>
          </a:p>
        </p:txBody>
      </p:sp>
      <p:pic>
        <p:nvPicPr>
          <p:cNvPr id="18434" name="Picture 2" descr="https://cdn1.howtodoinjava.com/wp-content/uploads/2017/07/pivotal_console_signu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952" y="1447800"/>
            <a:ext cx="8607425"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908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icroservice Architecture-What Is Microservices-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0"/>
            <a:ext cx="9144000" cy="42322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362200" y="762000"/>
            <a:ext cx="4114800" cy="461665"/>
          </a:xfrm>
          <a:prstGeom prst="rect">
            <a:avLst/>
          </a:prstGeom>
        </p:spPr>
        <p:txBody>
          <a:bodyPr wrap="square">
            <a:spAutoFit/>
          </a:bodyPr>
          <a:lstStyle/>
          <a:p>
            <a:pPr algn="just"/>
            <a:r>
              <a:rPr lang="en-IN" sz="2400" b="1" dirty="0" err="1">
                <a:solidFill>
                  <a:srgbClr val="222222"/>
                </a:solidFill>
                <a:latin typeface="Noto Serif"/>
              </a:rPr>
              <a:t>Microservice</a:t>
            </a:r>
            <a:r>
              <a:rPr lang="en-IN" sz="2400" b="1" dirty="0">
                <a:solidFill>
                  <a:srgbClr val="222222"/>
                </a:solidFill>
                <a:latin typeface="Noto Serif"/>
              </a:rPr>
              <a:t> Architecture </a:t>
            </a:r>
            <a:endParaRPr lang="en-IN" sz="2400" b="0" i="0" dirty="0">
              <a:solidFill>
                <a:srgbClr val="333333"/>
              </a:solidFill>
              <a:effectLst/>
              <a:latin typeface="Noto Serif"/>
            </a:endParaRPr>
          </a:p>
        </p:txBody>
      </p:sp>
    </p:spTree>
    <p:extLst>
      <p:ext uri="{BB962C8B-B14F-4D97-AF65-F5344CB8AC3E}">
        <p14:creationId xmlns:p14="http://schemas.microsoft.com/office/powerpoint/2010/main" val="20226635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Login to PWS – We will use </a:t>
            </a:r>
            <a:r>
              <a:rPr lang="en-US" dirty="0" err="1">
                <a:solidFill>
                  <a:srgbClr val="FF0000"/>
                </a:solidFill>
              </a:rPr>
              <a:t>cf</a:t>
            </a:r>
            <a:r>
              <a:rPr lang="en-US" dirty="0">
                <a:solidFill>
                  <a:srgbClr val="FF0000"/>
                </a:solidFill>
              </a:rPr>
              <a:t> login -a api.run.pivotal.io</a:t>
            </a:r>
            <a:r>
              <a:rPr lang="en-US" dirty="0"/>
              <a:t> command to login to pivotal web service console from CLI tool that we have installed in our local workstation. It will logon the CLI tool to PWS platform so that we can deploy and manage our applications from our workstation. After giving command, it will ask for registered email and password and once provided successfully, it will logon to the platform</a:t>
            </a:r>
            <a:r>
              <a:rPr lang="en-US" dirty="0" smtClean="0"/>
              <a:t>.</a:t>
            </a:r>
          </a:p>
          <a:p>
            <a:r>
              <a:rPr lang="en-US" dirty="0"/>
              <a:t>Logout from PWS Console – We will use command </a:t>
            </a:r>
            <a:r>
              <a:rPr lang="en-US" dirty="0" err="1">
                <a:solidFill>
                  <a:srgbClr val="FF0000"/>
                </a:solidFill>
              </a:rPr>
              <a:t>cf</a:t>
            </a:r>
            <a:r>
              <a:rPr lang="en-US" dirty="0">
                <a:solidFill>
                  <a:srgbClr val="FF0000"/>
                </a:solidFill>
              </a:rPr>
              <a:t> logout </a:t>
            </a:r>
            <a:r>
              <a:rPr lang="en-US" dirty="0"/>
              <a:t>to logout from the platform, once we have all the work done for that session.</a:t>
            </a:r>
          </a:p>
          <a:p>
            <a:endParaRPr lang="en-IN" dirty="0"/>
          </a:p>
        </p:txBody>
      </p:sp>
      <p:sp>
        <p:nvSpPr>
          <p:cNvPr id="3" name="Title 2"/>
          <p:cNvSpPr>
            <a:spLocks noGrp="1"/>
          </p:cNvSpPr>
          <p:nvPr>
            <p:ph type="title"/>
          </p:nvPr>
        </p:nvSpPr>
        <p:spPr/>
        <p:txBody>
          <a:bodyPr/>
          <a:lstStyle/>
          <a:p>
            <a:r>
              <a:rPr lang="en-US" dirty="0"/>
              <a:t>Login and logout from PWS Console using CLI</a:t>
            </a:r>
            <a:br>
              <a:rPr lang="en-US" dirty="0"/>
            </a:br>
            <a:endParaRPr lang="en-IN" dirty="0"/>
          </a:p>
        </p:txBody>
      </p:sp>
    </p:spTree>
    <p:extLst>
      <p:ext uri="{BB962C8B-B14F-4D97-AF65-F5344CB8AC3E}">
        <p14:creationId xmlns:p14="http://schemas.microsoft.com/office/powerpoint/2010/main" val="198689378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Create Database in cloud foundry</a:t>
            </a:r>
            <a:endParaRPr lang="en-IN" dirty="0"/>
          </a:p>
        </p:txBody>
      </p:sp>
      <p:pic>
        <p:nvPicPr>
          <p:cNvPr id="4" name="Picture 3"/>
          <p:cNvPicPr>
            <a:picLocks noChangeAspect="1"/>
          </p:cNvPicPr>
          <p:nvPr/>
        </p:nvPicPr>
        <p:blipFill>
          <a:blip r:embed="rId2"/>
          <a:stretch>
            <a:fillRect/>
          </a:stretch>
        </p:blipFill>
        <p:spPr>
          <a:xfrm>
            <a:off x="-27878" y="1714500"/>
            <a:ext cx="9144000" cy="5143500"/>
          </a:xfrm>
          <a:prstGeom prst="rect">
            <a:avLst/>
          </a:prstGeom>
        </p:spPr>
      </p:pic>
    </p:spTree>
    <p:extLst>
      <p:ext uri="{BB962C8B-B14F-4D97-AF65-F5344CB8AC3E}">
        <p14:creationId xmlns:p14="http://schemas.microsoft.com/office/powerpoint/2010/main" val="183123379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err="1"/>
              <a:t>cf</a:t>
            </a:r>
            <a:r>
              <a:rPr lang="en-IN" dirty="0"/>
              <a:t> push </a:t>
            </a:r>
            <a:r>
              <a:rPr lang="en-IN" dirty="0" err="1" smtClean="0"/>
              <a:t>kyc-cf</a:t>
            </a:r>
            <a:r>
              <a:rPr lang="en-IN" dirty="0" smtClean="0"/>
              <a:t> </a:t>
            </a:r>
            <a:r>
              <a:rPr lang="en-IN" dirty="0"/>
              <a:t>-p target\spring-helloworld-cf-0.0.1-SNAPSHOT.jar</a:t>
            </a:r>
          </a:p>
        </p:txBody>
      </p:sp>
      <p:sp>
        <p:nvSpPr>
          <p:cNvPr id="3" name="Title 2"/>
          <p:cNvSpPr>
            <a:spLocks noGrp="1"/>
          </p:cNvSpPr>
          <p:nvPr>
            <p:ph type="title"/>
          </p:nvPr>
        </p:nvSpPr>
        <p:spPr/>
        <p:txBody>
          <a:bodyPr/>
          <a:lstStyle/>
          <a:p>
            <a:r>
              <a:rPr lang="en-IN" dirty="0"/>
              <a:t>Push Application to Console</a:t>
            </a:r>
            <a:br>
              <a:rPr lang="en-IN" dirty="0"/>
            </a:br>
            <a:endParaRPr lang="en-IN" dirty="0"/>
          </a:p>
        </p:txBody>
      </p:sp>
      <p:pic>
        <p:nvPicPr>
          <p:cNvPr id="5" name="Picture 4"/>
          <p:cNvPicPr>
            <a:picLocks noChangeAspect="1"/>
          </p:cNvPicPr>
          <p:nvPr/>
        </p:nvPicPr>
        <p:blipFill rotWithShape="1">
          <a:blip r:embed="rId2"/>
          <a:srcRect l="10001" t="7037" r="13333" b="15926"/>
          <a:stretch/>
        </p:blipFill>
        <p:spPr>
          <a:xfrm>
            <a:off x="762000" y="2310046"/>
            <a:ext cx="7010400" cy="3962400"/>
          </a:xfrm>
          <a:prstGeom prst="rect">
            <a:avLst/>
          </a:prstGeom>
        </p:spPr>
      </p:pic>
    </p:spTree>
    <p:extLst>
      <p:ext uri="{BB962C8B-B14F-4D97-AF65-F5344CB8AC3E}">
        <p14:creationId xmlns:p14="http://schemas.microsoft.com/office/powerpoint/2010/main" val="210801758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Verify Application Deployed</a:t>
            </a:r>
            <a:endParaRPr lang="en-IN" dirty="0"/>
          </a:p>
        </p:txBody>
      </p:sp>
      <p:pic>
        <p:nvPicPr>
          <p:cNvPr id="21506" name="Picture 2" descr="https://cdn2.howtodoinjava.com/wp-content/uploads/2017/07/PWS_CONSOLE_APP_DEPLOY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81200"/>
            <a:ext cx="802027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35207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04800"/>
            <a:ext cx="6578203" cy="1170385"/>
          </a:xfrm>
        </p:spPr>
        <p:txBody>
          <a:bodyPr>
            <a:normAutofit/>
          </a:bodyPr>
          <a:lstStyle/>
          <a:p>
            <a:r>
              <a:rPr lang="en-IN" b="1" i="1" dirty="0"/>
              <a:t>What is </a:t>
            </a:r>
            <a:r>
              <a:rPr lang="en-IN" b="1" i="1" dirty="0" err="1"/>
              <a:t>Zuul</a:t>
            </a:r>
            <a:r>
              <a:rPr lang="en-IN" b="1" i="1" dirty="0"/>
              <a:t>?</a:t>
            </a:r>
            <a:r>
              <a:rPr lang="en-IN" b="1" dirty="0"/>
              <a:t/>
            </a:r>
            <a:br>
              <a:rPr lang="en-IN" b="1" dirty="0"/>
            </a:br>
            <a:r>
              <a:rPr lang="en-IN" dirty="0"/>
              <a:t/>
            </a:r>
            <a:br>
              <a:rPr lang="en-IN" dirty="0"/>
            </a:br>
            <a:endParaRPr lang="en-IN" dirty="0"/>
          </a:p>
        </p:txBody>
      </p:sp>
      <p:sp>
        <p:nvSpPr>
          <p:cNvPr id="3" name="Content Placeholder 2"/>
          <p:cNvSpPr>
            <a:spLocks noGrp="1"/>
          </p:cNvSpPr>
          <p:nvPr>
            <p:ph idx="4294967295"/>
          </p:nvPr>
        </p:nvSpPr>
        <p:spPr>
          <a:xfrm>
            <a:off x="304800" y="1457978"/>
            <a:ext cx="8610600" cy="4409421"/>
          </a:xfrm>
        </p:spPr>
        <p:txBody>
          <a:bodyPr>
            <a:noAutofit/>
          </a:bodyPr>
          <a:lstStyle/>
          <a:p>
            <a:r>
              <a:rPr lang="en-IN" sz="2400" i="1" dirty="0" err="1"/>
              <a:t>Zuul</a:t>
            </a:r>
            <a:r>
              <a:rPr lang="en-IN" sz="2400" i="1" dirty="0"/>
              <a:t> is the front door for all requests from devices and web sites to the backend of the Netflix streaming application. </a:t>
            </a:r>
          </a:p>
          <a:p>
            <a:r>
              <a:rPr lang="en-IN" sz="2400" i="1" dirty="0"/>
              <a:t>As an edge service application, </a:t>
            </a:r>
            <a:r>
              <a:rPr lang="en-IN" sz="2400" i="1" dirty="0" err="1"/>
              <a:t>Zuul</a:t>
            </a:r>
            <a:r>
              <a:rPr lang="en-IN" sz="2400" i="1" dirty="0"/>
              <a:t> is built to enable dynamic routing, monitoring, resiliency and security. </a:t>
            </a:r>
          </a:p>
          <a:p>
            <a:r>
              <a:rPr lang="en-IN" sz="2400" i="1" dirty="0"/>
              <a:t>It also has the ability to route requests to multiple Amazon Auto Scaling Groups as appropriate.</a:t>
            </a:r>
            <a:endParaRPr lang="en-IN" sz="2400" dirty="0"/>
          </a:p>
        </p:txBody>
      </p:sp>
    </p:spTree>
    <p:extLst>
      <p:ext uri="{BB962C8B-B14F-4D97-AF65-F5344CB8AC3E}">
        <p14:creationId xmlns:p14="http://schemas.microsoft.com/office/powerpoint/2010/main" val="352919997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28600"/>
            <a:ext cx="6578203" cy="1170385"/>
          </a:xfrm>
        </p:spPr>
        <p:txBody>
          <a:bodyPr>
            <a:normAutofit/>
          </a:bodyPr>
          <a:lstStyle/>
          <a:p>
            <a:r>
              <a:rPr lang="en-IN" b="1" i="1" dirty="0"/>
              <a:t>What is </a:t>
            </a:r>
            <a:r>
              <a:rPr lang="en-IN" b="1" i="1" dirty="0" err="1"/>
              <a:t>Zuul</a:t>
            </a:r>
            <a:r>
              <a:rPr lang="en-IN" b="1" i="1" dirty="0"/>
              <a:t>?</a:t>
            </a:r>
            <a:r>
              <a:rPr lang="en-IN" b="1" dirty="0"/>
              <a:t/>
            </a:r>
            <a:br>
              <a:rPr lang="en-IN" b="1" dirty="0"/>
            </a:br>
            <a:r>
              <a:rPr lang="en-IN" dirty="0"/>
              <a:t/>
            </a:r>
            <a:br>
              <a:rPr lang="en-IN" dirty="0"/>
            </a:br>
            <a:endParaRPr lang="en-IN" dirty="0"/>
          </a:p>
        </p:txBody>
      </p:sp>
      <p:pic>
        <p:nvPicPr>
          <p:cNvPr id="8194" name="Picture 2" descr="zuul-api-gatew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398985"/>
            <a:ext cx="7696200" cy="4972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73480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28600"/>
            <a:ext cx="6578203" cy="1170385"/>
          </a:xfrm>
        </p:spPr>
        <p:txBody>
          <a:bodyPr>
            <a:normAutofit/>
          </a:bodyPr>
          <a:lstStyle/>
          <a:p>
            <a:r>
              <a:rPr lang="en-IN" b="1" i="1" dirty="0"/>
              <a:t>What is </a:t>
            </a:r>
            <a:r>
              <a:rPr lang="en-IN" b="1" i="1" dirty="0" err="1"/>
              <a:t>Zuul</a:t>
            </a:r>
            <a:r>
              <a:rPr lang="en-IN" b="1" i="1" dirty="0"/>
              <a:t>?</a:t>
            </a:r>
            <a:r>
              <a:rPr lang="en-IN" b="1" dirty="0"/>
              <a:t/>
            </a:r>
            <a:br>
              <a:rPr lang="en-IN" b="1" dirty="0"/>
            </a:br>
            <a:r>
              <a:rPr lang="en-IN" dirty="0"/>
              <a:t/>
            </a:r>
            <a:br>
              <a:rPr lang="en-IN" dirty="0"/>
            </a:br>
            <a:endParaRPr lang="en-IN" dirty="0"/>
          </a:p>
        </p:txBody>
      </p:sp>
      <p:pic>
        <p:nvPicPr>
          <p:cNvPr id="1026" name="Picture 2" descr="https://cdn2.howtodoinjava.com/wp-content/uploads/2017/07/Component_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24000"/>
            <a:ext cx="8349746" cy="402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91898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1.bp.blogspot.com/-Z_GKi9kGEPo/WCsZ8jNaEsI/AAAAAAAAIiw/n-69eBjddIU4AAGEYVIKXVI78MU2oh4MgCLcB/s400/ZuulBlogPostNew%2B%25282%25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61584"/>
            <a:ext cx="7620000" cy="5636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63486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Why did we build </a:t>
            </a:r>
            <a:r>
              <a:rPr lang="en-IN" b="1" i="1" dirty="0" err="1"/>
              <a:t>Zuul</a:t>
            </a:r>
            <a:r>
              <a:rPr lang="en-IN" b="1" i="1" dirty="0"/>
              <a:t>?</a:t>
            </a:r>
            <a:r>
              <a:rPr lang="en-IN" b="1" dirty="0"/>
              <a:t/>
            </a:r>
            <a:br>
              <a:rPr lang="en-IN" b="1" dirty="0"/>
            </a:br>
            <a:endParaRPr lang="en-IN" dirty="0"/>
          </a:p>
        </p:txBody>
      </p:sp>
      <p:sp>
        <p:nvSpPr>
          <p:cNvPr id="3" name="Content Placeholder 2"/>
          <p:cNvSpPr>
            <a:spLocks noGrp="1"/>
          </p:cNvSpPr>
          <p:nvPr>
            <p:ph idx="4294967295"/>
          </p:nvPr>
        </p:nvSpPr>
        <p:spPr>
          <a:xfrm>
            <a:off x="461034" y="1752600"/>
            <a:ext cx="8530565" cy="4191000"/>
          </a:xfrm>
          <a:prstGeom prst="rect">
            <a:avLst/>
          </a:prstGeom>
        </p:spPr>
        <p:txBody>
          <a:bodyPr>
            <a:noAutofit/>
          </a:bodyPr>
          <a:lstStyle/>
          <a:p>
            <a:r>
              <a:rPr lang="en-IN" sz="2700" i="1" dirty="0"/>
              <a:t>The volume and diversity of Netflix API traffic sometimes results in production issues arising quickly and without warning.</a:t>
            </a:r>
          </a:p>
          <a:p>
            <a:r>
              <a:rPr lang="en-IN" sz="2700" i="1" dirty="0"/>
              <a:t> We need a system that allows us to rapidly change behaviour in order to react to these situations.</a:t>
            </a:r>
            <a:endParaRPr lang="en-IN" sz="2700" dirty="0"/>
          </a:p>
        </p:txBody>
      </p:sp>
    </p:spTree>
    <p:extLst>
      <p:ext uri="{BB962C8B-B14F-4D97-AF65-F5344CB8AC3E}">
        <p14:creationId xmlns:p14="http://schemas.microsoft.com/office/powerpoint/2010/main" val="41678466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
            </a:r>
            <a:br>
              <a:rPr lang="en-IN" b="1" dirty="0" smtClean="0"/>
            </a:br>
            <a:r>
              <a:rPr lang="en-IN" b="1" dirty="0" err="1" smtClean="0"/>
              <a:t>Zuul</a:t>
            </a:r>
            <a:r>
              <a:rPr lang="en-IN" b="1" dirty="0" smtClean="0"/>
              <a:t> Components</a:t>
            </a:r>
            <a:br>
              <a:rPr lang="en-IN" b="1" dirty="0" smtClean="0"/>
            </a:br>
            <a:endParaRPr lang="en-IN" dirty="0"/>
          </a:p>
        </p:txBody>
      </p:sp>
      <p:sp>
        <p:nvSpPr>
          <p:cNvPr id="3" name="Content Placeholder 2"/>
          <p:cNvSpPr>
            <a:spLocks noGrp="1"/>
          </p:cNvSpPr>
          <p:nvPr>
            <p:ph idx="4294967295"/>
          </p:nvPr>
        </p:nvSpPr>
        <p:spPr>
          <a:xfrm>
            <a:off x="461034" y="1752600"/>
            <a:ext cx="8530565" cy="4495800"/>
          </a:xfrm>
          <a:prstGeom prst="rect">
            <a:avLst/>
          </a:prstGeom>
        </p:spPr>
        <p:txBody>
          <a:bodyPr>
            <a:noAutofit/>
          </a:bodyPr>
          <a:lstStyle/>
          <a:p>
            <a:r>
              <a:rPr lang="en-US" sz="2800" dirty="0" err="1"/>
              <a:t>Zuul</a:t>
            </a:r>
            <a:r>
              <a:rPr lang="en-US" sz="2800" dirty="0"/>
              <a:t> has mainly four types of filters that enable us to intercept the traffic in different timeline of the request processing for any particular transaction. </a:t>
            </a:r>
            <a:endParaRPr lang="en-US" sz="2800" dirty="0" smtClean="0"/>
          </a:p>
          <a:p>
            <a:r>
              <a:rPr lang="en-US" sz="2800" dirty="0" smtClean="0"/>
              <a:t>We </a:t>
            </a:r>
            <a:r>
              <a:rPr lang="en-US" sz="2800" dirty="0"/>
              <a:t>can add any number of filters for a particular </a:t>
            </a:r>
            <a:r>
              <a:rPr lang="en-US" sz="2800" dirty="0" err="1"/>
              <a:t>url</a:t>
            </a:r>
            <a:r>
              <a:rPr lang="en-US" sz="2800" dirty="0"/>
              <a:t> pattern.</a:t>
            </a:r>
          </a:p>
          <a:p>
            <a:r>
              <a:rPr lang="en-US" sz="2800" b="1" dirty="0"/>
              <a:t>pre filters</a:t>
            </a:r>
            <a:r>
              <a:rPr lang="en-US" sz="2800" dirty="0"/>
              <a:t> – are invoked before the request is routed.</a:t>
            </a:r>
          </a:p>
          <a:p>
            <a:r>
              <a:rPr lang="en-US" sz="2800" b="1" dirty="0"/>
              <a:t>post filters</a:t>
            </a:r>
            <a:r>
              <a:rPr lang="en-US" sz="2800" dirty="0"/>
              <a:t> – are invoked after the request has been routed.</a:t>
            </a:r>
          </a:p>
          <a:p>
            <a:r>
              <a:rPr lang="en-US" sz="2800" dirty="0"/>
              <a:t/>
            </a:r>
            <a:br>
              <a:rPr lang="en-US" sz="2800" dirty="0"/>
            </a:br>
            <a:endParaRPr lang="en-IN" sz="2700" dirty="0"/>
          </a:p>
        </p:txBody>
      </p:sp>
    </p:spTree>
    <p:extLst>
      <p:ext uri="{BB962C8B-B14F-4D97-AF65-F5344CB8AC3E}">
        <p14:creationId xmlns:p14="http://schemas.microsoft.com/office/powerpoint/2010/main" val="16394189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4" name="Picture 3"/>
          <p:cNvPicPr>
            <a:picLocks noChangeAspect="1"/>
          </p:cNvPicPr>
          <p:nvPr/>
        </p:nvPicPr>
        <p:blipFill rotWithShape="1">
          <a:blip r:embed="rId2"/>
          <a:srcRect l="23333" t="50881" r="21667" b="17408"/>
          <a:stretch/>
        </p:blipFill>
        <p:spPr>
          <a:xfrm>
            <a:off x="461035" y="1259352"/>
            <a:ext cx="7283669" cy="2362200"/>
          </a:xfrm>
          <a:prstGeom prst="rect">
            <a:avLst/>
          </a:prstGeom>
        </p:spPr>
      </p:pic>
      <p:pic>
        <p:nvPicPr>
          <p:cNvPr id="5" name="Picture 4"/>
          <p:cNvPicPr>
            <a:picLocks noChangeAspect="1"/>
          </p:cNvPicPr>
          <p:nvPr/>
        </p:nvPicPr>
        <p:blipFill rotWithShape="1">
          <a:blip r:embed="rId3"/>
          <a:srcRect l="15833" t="48518" r="16666" b="33704"/>
          <a:stretch/>
        </p:blipFill>
        <p:spPr>
          <a:xfrm>
            <a:off x="461035" y="3276600"/>
            <a:ext cx="7715250" cy="1143000"/>
          </a:xfrm>
          <a:prstGeom prst="rect">
            <a:avLst/>
          </a:prstGeom>
        </p:spPr>
      </p:pic>
      <p:pic>
        <p:nvPicPr>
          <p:cNvPr id="6" name="Picture 5"/>
          <p:cNvPicPr>
            <a:picLocks noChangeAspect="1"/>
          </p:cNvPicPr>
          <p:nvPr/>
        </p:nvPicPr>
        <p:blipFill rotWithShape="1">
          <a:blip r:embed="rId4"/>
          <a:srcRect l="24999" t="33704" r="25000" b="20371"/>
          <a:stretch/>
        </p:blipFill>
        <p:spPr>
          <a:xfrm>
            <a:off x="2032660" y="4191000"/>
            <a:ext cx="4572000" cy="2362200"/>
          </a:xfrm>
          <a:prstGeom prst="rect">
            <a:avLst/>
          </a:prstGeom>
        </p:spPr>
      </p:pic>
    </p:spTree>
    <p:extLst>
      <p:ext uri="{BB962C8B-B14F-4D97-AF65-F5344CB8AC3E}">
        <p14:creationId xmlns:p14="http://schemas.microsoft.com/office/powerpoint/2010/main" val="429331621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
            </a:r>
            <a:br>
              <a:rPr lang="en-IN" b="1" dirty="0" smtClean="0"/>
            </a:br>
            <a:r>
              <a:rPr lang="en-IN" b="1" dirty="0" err="1" smtClean="0"/>
              <a:t>Zuul</a:t>
            </a:r>
            <a:r>
              <a:rPr lang="en-IN" b="1" dirty="0" smtClean="0"/>
              <a:t> Components</a:t>
            </a:r>
            <a:br>
              <a:rPr lang="en-IN" b="1" dirty="0" smtClean="0"/>
            </a:br>
            <a:endParaRPr lang="en-IN" dirty="0"/>
          </a:p>
        </p:txBody>
      </p:sp>
      <p:sp>
        <p:nvSpPr>
          <p:cNvPr id="3" name="Content Placeholder 2"/>
          <p:cNvSpPr>
            <a:spLocks noGrp="1"/>
          </p:cNvSpPr>
          <p:nvPr>
            <p:ph idx="4294967295"/>
          </p:nvPr>
        </p:nvSpPr>
        <p:spPr>
          <a:xfrm>
            <a:off x="461034" y="1752600"/>
            <a:ext cx="8530565" cy="4495800"/>
          </a:xfrm>
          <a:prstGeom prst="rect">
            <a:avLst/>
          </a:prstGeom>
        </p:spPr>
        <p:txBody>
          <a:bodyPr>
            <a:noAutofit/>
          </a:bodyPr>
          <a:lstStyle/>
          <a:p>
            <a:r>
              <a:rPr lang="en-US" sz="2800" b="1" dirty="0"/>
              <a:t>route filters</a:t>
            </a:r>
            <a:r>
              <a:rPr lang="en-US" sz="2800" dirty="0"/>
              <a:t> – are used to route the request.</a:t>
            </a:r>
          </a:p>
          <a:p>
            <a:r>
              <a:rPr lang="en-US" sz="2800" b="1" dirty="0"/>
              <a:t>error filters</a:t>
            </a:r>
            <a:r>
              <a:rPr lang="en-US" sz="2800" dirty="0"/>
              <a:t> – are invoked when an error occurs while handling the request.</a:t>
            </a:r>
          </a:p>
          <a:p>
            <a:r>
              <a:rPr lang="en-US" sz="2800" dirty="0"/>
              <a:t/>
            </a:r>
            <a:br>
              <a:rPr lang="en-US" sz="2800" dirty="0"/>
            </a:br>
            <a:endParaRPr lang="en-IN" sz="2700" dirty="0"/>
          </a:p>
        </p:txBody>
      </p:sp>
    </p:spTree>
    <p:extLst>
      <p:ext uri="{BB962C8B-B14F-4D97-AF65-F5344CB8AC3E}">
        <p14:creationId xmlns:p14="http://schemas.microsoft.com/office/powerpoint/2010/main" val="23918771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
            </a:r>
            <a:br>
              <a:rPr lang="en-IN" b="1" dirty="0" smtClean="0"/>
            </a:br>
            <a:r>
              <a:rPr lang="en-IN" b="1" dirty="0" err="1" smtClean="0"/>
              <a:t>Zuul</a:t>
            </a:r>
            <a:r>
              <a:rPr lang="en-IN" b="1" dirty="0" smtClean="0"/>
              <a:t> Components</a:t>
            </a:r>
            <a:br>
              <a:rPr lang="en-IN" b="1" dirty="0" smtClean="0"/>
            </a:br>
            <a:endParaRPr lang="en-IN" dirty="0"/>
          </a:p>
        </p:txBody>
      </p:sp>
      <p:pic>
        <p:nvPicPr>
          <p:cNvPr id="2050" name="Picture 2" descr="https://cdn2.howtodoinjava.com/wp-content/uploads/2017/07/Zull-filte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360" y="1752600"/>
            <a:ext cx="7570609"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68290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Zuul</a:t>
            </a:r>
            <a:r>
              <a:rPr lang="en-IN" b="1" i="1" dirty="0"/>
              <a:t> </a:t>
            </a:r>
            <a:r>
              <a:rPr lang="en-IN" b="1" i="1" dirty="0" smtClean="0"/>
              <a:t>Filters Responsibilities</a:t>
            </a:r>
            <a:r>
              <a:rPr lang="en-IN" b="1" dirty="0"/>
              <a:t/>
            </a:r>
            <a:br>
              <a:rPr lang="en-IN" b="1" dirty="0"/>
            </a:br>
            <a:endParaRPr lang="en-IN" dirty="0"/>
          </a:p>
        </p:txBody>
      </p:sp>
      <p:sp>
        <p:nvSpPr>
          <p:cNvPr id="3" name="Content Placeholder 2"/>
          <p:cNvSpPr>
            <a:spLocks noGrp="1"/>
          </p:cNvSpPr>
          <p:nvPr>
            <p:ph idx="4294967295"/>
          </p:nvPr>
        </p:nvSpPr>
        <p:spPr>
          <a:xfrm>
            <a:off x="461034" y="1676400"/>
            <a:ext cx="8301965" cy="3886200"/>
          </a:xfrm>
          <a:prstGeom prst="rect">
            <a:avLst/>
          </a:prstGeom>
        </p:spPr>
        <p:txBody>
          <a:bodyPr>
            <a:noAutofit/>
          </a:bodyPr>
          <a:lstStyle/>
          <a:p>
            <a:r>
              <a:rPr lang="en-US" sz="2800" dirty="0"/>
              <a:t>Apply </a:t>
            </a:r>
            <a:r>
              <a:rPr lang="en-US" sz="2800" b="1" dirty="0" err="1"/>
              <a:t>microservice</a:t>
            </a:r>
            <a:r>
              <a:rPr lang="en-US" sz="2800" b="1" dirty="0"/>
              <a:t> authentication and security</a:t>
            </a:r>
            <a:r>
              <a:rPr lang="en-US" sz="2800" dirty="0"/>
              <a:t> in the gateway layer to protect the actual services</a:t>
            </a:r>
          </a:p>
          <a:p>
            <a:r>
              <a:rPr lang="en-US" sz="2800" dirty="0"/>
              <a:t>We can do </a:t>
            </a:r>
            <a:r>
              <a:rPr lang="en-US" sz="2800" b="1" dirty="0" err="1"/>
              <a:t>microservices</a:t>
            </a:r>
            <a:r>
              <a:rPr lang="en-US" sz="2800" b="1" dirty="0"/>
              <a:t> insights and monitoring</a:t>
            </a:r>
            <a:r>
              <a:rPr lang="en-US" sz="2800" dirty="0"/>
              <a:t> of all the traffic that are going in to the ecosystem by enabling some logging to get meaningful data and statistics at the edge in order to give us an accurate view of production</a:t>
            </a:r>
            <a:r>
              <a:rPr lang="en-US" sz="2800" dirty="0" smtClean="0"/>
              <a:t>.</a:t>
            </a:r>
            <a:endParaRPr lang="en-US" sz="2800" dirty="0"/>
          </a:p>
        </p:txBody>
      </p:sp>
    </p:spTree>
    <p:extLst>
      <p:ext uri="{BB962C8B-B14F-4D97-AF65-F5344CB8AC3E}">
        <p14:creationId xmlns:p14="http://schemas.microsoft.com/office/powerpoint/2010/main" val="83470216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Zuul</a:t>
            </a:r>
            <a:r>
              <a:rPr lang="en-IN" b="1" i="1" dirty="0"/>
              <a:t> </a:t>
            </a:r>
            <a:r>
              <a:rPr lang="en-IN" b="1" i="1" dirty="0" smtClean="0"/>
              <a:t>Filters Responsibilities</a:t>
            </a:r>
            <a:r>
              <a:rPr lang="en-IN" b="1" dirty="0"/>
              <a:t/>
            </a:r>
            <a:br>
              <a:rPr lang="en-IN" b="1" dirty="0"/>
            </a:br>
            <a:endParaRPr lang="en-IN" dirty="0"/>
          </a:p>
        </p:txBody>
      </p:sp>
      <p:sp>
        <p:nvSpPr>
          <p:cNvPr id="3" name="Content Placeholder 2"/>
          <p:cNvSpPr>
            <a:spLocks noGrp="1"/>
          </p:cNvSpPr>
          <p:nvPr>
            <p:ph idx="4294967295"/>
          </p:nvPr>
        </p:nvSpPr>
        <p:spPr>
          <a:xfrm>
            <a:off x="461034" y="1676400"/>
            <a:ext cx="8301965" cy="3886200"/>
          </a:xfrm>
          <a:prstGeom prst="rect">
            <a:avLst/>
          </a:prstGeom>
        </p:spPr>
        <p:txBody>
          <a:bodyPr>
            <a:noAutofit/>
          </a:bodyPr>
          <a:lstStyle/>
          <a:p>
            <a:r>
              <a:rPr lang="en-US" sz="2800" b="1" dirty="0"/>
              <a:t>Dynamic Routing</a:t>
            </a:r>
            <a:r>
              <a:rPr lang="en-US" sz="2800" dirty="0"/>
              <a:t> can route requests to different backend clusters as needed.</a:t>
            </a:r>
          </a:p>
          <a:p>
            <a:r>
              <a:rPr lang="en-US" sz="2800" dirty="0"/>
              <a:t>We can do </a:t>
            </a:r>
            <a:r>
              <a:rPr lang="en-US" sz="2800" b="1" dirty="0"/>
              <a:t>runtime stress testing</a:t>
            </a:r>
            <a:r>
              <a:rPr lang="en-US" sz="2800" dirty="0"/>
              <a:t> by gradually increasing the traffic to a new cluster in order to gauge performance in many scenarios e.g. cluster has new H/W and network setup or that has new version of production code deployed</a:t>
            </a:r>
            <a:r>
              <a:rPr lang="en-US" sz="2800" dirty="0" smtClean="0"/>
              <a:t>.</a:t>
            </a:r>
            <a:endParaRPr lang="en-US" sz="2800" dirty="0"/>
          </a:p>
        </p:txBody>
      </p:sp>
    </p:spTree>
    <p:extLst>
      <p:ext uri="{BB962C8B-B14F-4D97-AF65-F5344CB8AC3E}">
        <p14:creationId xmlns:p14="http://schemas.microsoft.com/office/powerpoint/2010/main" val="106525920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Zuul</a:t>
            </a:r>
            <a:r>
              <a:rPr lang="en-IN" b="1" i="1" dirty="0"/>
              <a:t> </a:t>
            </a:r>
            <a:r>
              <a:rPr lang="en-IN" b="1" i="1" dirty="0" smtClean="0"/>
              <a:t>Filters Responsibilities</a:t>
            </a:r>
            <a:r>
              <a:rPr lang="en-IN" b="1" dirty="0"/>
              <a:t/>
            </a:r>
            <a:br>
              <a:rPr lang="en-IN" b="1" dirty="0"/>
            </a:br>
            <a:endParaRPr lang="en-IN" dirty="0"/>
          </a:p>
        </p:txBody>
      </p:sp>
      <p:sp>
        <p:nvSpPr>
          <p:cNvPr id="3" name="Content Placeholder 2"/>
          <p:cNvSpPr>
            <a:spLocks noGrp="1"/>
          </p:cNvSpPr>
          <p:nvPr>
            <p:ph idx="4294967295"/>
          </p:nvPr>
        </p:nvSpPr>
        <p:spPr>
          <a:xfrm>
            <a:off x="461034" y="1676400"/>
            <a:ext cx="8301965" cy="3886200"/>
          </a:xfrm>
          <a:prstGeom prst="rect">
            <a:avLst/>
          </a:prstGeom>
        </p:spPr>
        <p:txBody>
          <a:bodyPr>
            <a:noAutofit/>
          </a:bodyPr>
          <a:lstStyle/>
          <a:p>
            <a:r>
              <a:rPr lang="en-US" sz="2800" dirty="0"/>
              <a:t>We can do </a:t>
            </a:r>
            <a:r>
              <a:rPr lang="en-US" sz="2800" b="1" dirty="0"/>
              <a:t>dynamic load shedding</a:t>
            </a:r>
            <a:r>
              <a:rPr lang="en-US" sz="2800" dirty="0"/>
              <a:t> i.e. allocating capacity for each type of request and dropping requests that go over the limit.</a:t>
            </a:r>
          </a:p>
          <a:p>
            <a:r>
              <a:rPr lang="en-US" sz="2800" dirty="0"/>
              <a:t>We can apply </a:t>
            </a:r>
            <a:r>
              <a:rPr lang="en-US" sz="2800" b="1" dirty="0"/>
              <a:t>static response handling</a:t>
            </a:r>
            <a:r>
              <a:rPr lang="en-US" sz="2800" dirty="0"/>
              <a:t> i.e. building some responses directly at the edge instead of forwarding them to an internal cluster for processing.</a:t>
            </a:r>
          </a:p>
          <a:p>
            <a:endParaRPr lang="en-US" sz="2800" dirty="0"/>
          </a:p>
        </p:txBody>
      </p:sp>
    </p:spTree>
    <p:extLst>
      <p:ext uri="{BB962C8B-B14F-4D97-AF65-F5344CB8AC3E}">
        <p14:creationId xmlns:p14="http://schemas.microsoft.com/office/powerpoint/2010/main" val="314675442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6" name="Picture 5"/>
          <p:cNvPicPr>
            <a:picLocks noChangeAspect="1"/>
          </p:cNvPicPr>
          <p:nvPr/>
        </p:nvPicPr>
        <p:blipFill rotWithShape="1">
          <a:blip r:embed="rId2"/>
          <a:srcRect l="25000" t="26296" r="24167" b="18889"/>
          <a:stretch/>
        </p:blipFill>
        <p:spPr>
          <a:xfrm>
            <a:off x="685800" y="1447800"/>
            <a:ext cx="7286368" cy="4419600"/>
          </a:xfrm>
          <a:prstGeom prst="rect">
            <a:avLst/>
          </a:prstGeom>
        </p:spPr>
      </p:pic>
    </p:spTree>
    <p:extLst>
      <p:ext uri="{BB962C8B-B14F-4D97-AF65-F5344CB8AC3E}">
        <p14:creationId xmlns:p14="http://schemas.microsoft.com/office/powerpoint/2010/main" val="315526914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Docker is an excellent tool for managing and deploying </a:t>
            </a:r>
            <a:r>
              <a:rPr lang="en-US" dirty="0" err="1"/>
              <a:t>microservices</a:t>
            </a:r>
            <a:r>
              <a:rPr lang="en-US" dirty="0" smtClean="0"/>
              <a:t>.</a:t>
            </a:r>
          </a:p>
          <a:p>
            <a:r>
              <a:rPr lang="en-US" dirty="0" smtClean="0"/>
              <a:t>Each </a:t>
            </a:r>
            <a:r>
              <a:rPr lang="en-US" dirty="0" err="1"/>
              <a:t>microservice</a:t>
            </a:r>
            <a:r>
              <a:rPr lang="en-US" dirty="0"/>
              <a:t> can be further broken down into processes running in separate Docker containers, which can be specified with </a:t>
            </a:r>
            <a:r>
              <a:rPr lang="en-US" dirty="0" err="1"/>
              <a:t>Dockerfiles</a:t>
            </a:r>
            <a:r>
              <a:rPr lang="en-US" dirty="0"/>
              <a:t> and Docker Compose configuration files</a:t>
            </a:r>
            <a:r>
              <a:rPr lang="en-US" dirty="0" smtClean="0"/>
              <a:t>.</a:t>
            </a:r>
          </a:p>
          <a:p>
            <a:r>
              <a:rPr lang="en-US" dirty="0" smtClean="0"/>
              <a:t>Combined </a:t>
            </a:r>
            <a:r>
              <a:rPr lang="en-US" dirty="0"/>
              <a:t>with a provisioning tool such as Kubernetes, each </a:t>
            </a:r>
            <a:r>
              <a:rPr lang="en-US" dirty="0" err="1"/>
              <a:t>microservice</a:t>
            </a:r>
            <a:r>
              <a:rPr lang="en-US" dirty="0"/>
              <a:t> can then be easily deployed, scaled, and collaborated on by a developer team</a:t>
            </a:r>
            <a:r>
              <a:rPr lang="en-US" dirty="0" smtClean="0"/>
              <a:t>.</a:t>
            </a:r>
          </a:p>
          <a:p>
            <a:r>
              <a:rPr lang="en-US" dirty="0" smtClean="0"/>
              <a:t>Specifying </a:t>
            </a:r>
            <a:r>
              <a:rPr lang="en-US" dirty="0"/>
              <a:t>an environment in this way also makes it easy to link </a:t>
            </a:r>
            <a:r>
              <a:rPr lang="en-US" dirty="0" err="1"/>
              <a:t>microservices</a:t>
            </a:r>
            <a:r>
              <a:rPr lang="en-US" dirty="0"/>
              <a:t> together to form a larger application.</a:t>
            </a:r>
            <a:endParaRPr lang="en-IN" dirty="0"/>
          </a:p>
        </p:txBody>
      </p:sp>
      <p:sp>
        <p:nvSpPr>
          <p:cNvPr id="3" name="Title 2"/>
          <p:cNvSpPr>
            <a:spLocks noGrp="1"/>
          </p:cNvSpPr>
          <p:nvPr>
            <p:ph type="title"/>
          </p:nvPr>
        </p:nvSpPr>
        <p:spPr/>
        <p:txBody>
          <a:bodyPr/>
          <a:lstStyle/>
          <a:p>
            <a:r>
              <a:rPr lang="en-IN" dirty="0" smtClean="0"/>
              <a:t>Docker</a:t>
            </a:r>
            <a:endParaRPr lang="en-IN" dirty="0"/>
          </a:p>
        </p:txBody>
      </p:sp>
    </p:spTree>
    <p:extLst>
      <p:ext uri="{BB962C8B-B14F-4D97-AF65-F5344CB8AC3E}">
        <p14:creationId xmlns:p14="http://schemas.microsoft.com/office/powerpoint/2010/main" val="228740330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Docker</a:t>
            </a:r>
            <a:endParaRPr lang="en-IN" dirty="0"/>
          </a:p>
        </p:txBody>
      </p:sp>
      <p:pic>
        <p:nvPicPr>
          <p:cNvPr id="1026" name="Picture 2" descr="Comparison chart of virtual machines (VMs) and contai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57867"/>
            <a:ext cx="7086600" cy="571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52955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Virtual Machine vs Docker Example - What Is Docker Container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94" y="1295400"/>
            <a:ext cx="9099550" cy="4733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4601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What is Docker?</a:t>
            </a:r>
          </a:p>
          <a:p>
            <a:r>
              <a:rPr lang="en-US" dirty="0"/>
              <a:t>At its heart, Docker is software which lets you create an </a:t>
            </a:r>
            <a:r>
              <a:rPr lang="en-US" i="1" dirty="0"/>
              <a:t>image</a:t>
            </a:r>
            <a:r>
              <a:rPr lang="en-US" dirty="0"/>
              <a:t> </a:t>
            </a:r>
            <a:r>
              <a:rPr lang="en-US" dirty="0" smtClean="0"/>
              <a:t>and </a:t>
            </a:r>
            <a:r>
              <a:rPr lang="en-US" dirty="0"/>
              <a:t>then run instances of that image in a </a:t>
            </a:r>
            <a:r>
              <a:rPr lang="en-US" i="1" dirty="0"/>
              <a:t>container</a:t>
            </a:r>
            <a:r>
              <a:rPr lang="en-US" dirty="0"/>
              <a:t>.</a:t>
            </a:r>
          </a:p>
          <a:p>
            <a:r>
              <a:rPr lang="en-US" dirty="0"/>
              <a:t>Docker maintain a vast repository of images, called the Docker Hub which you can use as starting points or as free storage for your own images</a:t>
            </a:r>
            <a:r>
              <a:rPr lang="en-US" dirty="0" smtClean="0"/>
              <a:t>.</a:t>
            </a:r>
          </a:p>
          <a:p>
            <a:r>
              <a:rPr lang="en-US" dirty="0" smtClean="0"/>
              <a:t> </a:t>
            </a:r>
            <a:r>
              <a:rPr lang="en-US" dirty="0"/>
              <a:t>You can install Docker, choose an image you'd like to use, then run an instance of it in a container.</a:t>
            </a:r>
          </a:p>
          <a:p>
            <a:endParaRPr lang="en-IN" dirty="0"/>
          </a:p>
        </p:txBody>
      </p:sp>
      <p:sp>
        <p:nvSpPr>
          <p:cNvPr id="3" name="Title 2"/>
          <p:cNvSpPr>
            <a:spLocks noGrp="1"/>
          </p:cNvSpPr>
          <p:nvPr>
            <p:ph type="title"/>
          </p:nvPr>
        </p:nvSpPr>
        <p:spPr/>
        <p:txBody>
          <a:bodyPr/>
          <a:lstStyle/>
          <a:p>
            <a:r>
              <a:rPr lang="en-IN" dirty="0" smtClean="0"/>
              <a:t>What is Docker</a:t>
            </a:r>
            <a:endParaRPr lang="en-IN" dirty="0"/>
          </a:p>
        </p:txBody>
      </p:sp>
    </p:spTree>
    <p:extLst>
      <p:ext uri="{BB962C8B-B14F-4D97-AF65-F5344CB8AC3E}">
        <p14:creationId xmlns:p14="http://schemas.microsoft.com/office/powerpoint/2010/main" val="28477819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err="1" smtClean="0"/>
              <a:t>Microservices</a:t>
            </a:r>
            <a:endParaRPr lang="en-IN" dirty="0"/>
          </a:p>
        </p:txBody>
      </p:sp>
      <p:sp>
        <p:nvSpPr>
          <p:cNvPr id="3" name="Content Placeholder 2"/>
          <p:cNvSpPr>
            <a:spLocks noGrp="1"/>
          </p:cNvSpPr>
          <p:nvPr>
            <p:ph idx="4294967295"/>
          </p:nvPr>
        </p:nvSpPr>
        <p:spPr>
          <a:xfrm>
            <a:off x="461034" y="1828800"/>
            <a:ext cx="8301965" cy="3733800"/>
          </a:xfrm>
          <a:prstGeom prst="rect">
            <a:avLst/>
          </a:prstGeom>
        </p:spPr>
        <p:txBody>
          <a:bodyPr>
            <a:normAutofit/>
          </a:bodyPr>
          <a:lstStyle/>
          <a:p>
            <a:r>
              <a:rPr lang="en-IN" sz="2700" b="1" dirty="0" err="1"/>
              <a:t>Microservices</a:t>
            </a:r>
            <a:r>
              <a:rPr lang="en-IN" sz="2700" dirty="0"/>
              <a:t> is a variant of the service-oriented architecture (SOA) architectural style that structures an application as a collection of loosely coupled services. </a:t>
            </a:r>
          </a:p>
        </p:txBody>
      </p:sp>
    </p:spTree>
    <p:extLst>
      <p:ext uri="{BB962C8B-B14F-4D97-AF65-F5344CB8AC3E}">
        <p14:creationId xmlns:p14="http://schemas.microsoft.com/office/powerpoint/2010/main" val="408282444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Applications running in virtual machines, apart from the hypervisor, require a full instance of the operating system and any supporting libraries</a:t>
            </a:r>
            <a:r>
              <a:rPr lang="en-US" dirty="0" smtClean="0"/>
              <a:t>.</a:t>
            </a:r>
          </a:p>
          <a:p>
            <a:r>
              <a:rPr lang="en-US" dirty="0" smtClean="0"/>
              <a:t>Containers</a:t>
            </a:r>
            <a:r>
              <a:rPr lang="en-US" dirty="0"/>
              <a:t>, on the other hand, share the operating system with the host. </a:t>
            </a:r>
            <a:endParaRPr lang="en-US" dirty="0" smtClean="0"/>
          </a:p>
          <a:p>
            <a:r>
              <a:rPr lang="en-US" dirty="0" smtClean="0"/>
              <a:t>Hypervisor </a:t>
            </a:r>
            <a:r>
              <a:rPr lang="en-US" dirty="0"/>
              <a:t>is comparable to the container engine (represented as Docker on the image) in a sense that it manages the lifecycle of the containers</a:t>
            </a:r>
            <a:r>
              <a:rPr lang="en-US" dirty="0" smtClean="0"/>
              <a:t>.</a:t>
            </a:r>
          </a:p>
          <a:p>
            <a:r>
              <a:rPr lang="en-US" dirty="0" smtClean="0"/>
              <a:t>The </a:t>
            </a:r>
            <a:r>
              <a:rPr lang="en-US" dirty="0"/>
              <a:t>important difference is that the processes running inside the containers are just like the native processes on the host, and do not introduce any overheads associated with hypervisor execution</a:t>
            </a:r>
            <a:r>
              <a:rPr lang="en-US" dirty="0" smtClean="0"/>
              <a:t>.</a:t>
            </a:r>
          </a:p>
          <a:p>
            <a:r>
              <a:rPr lang="en-US" dirty="0" smtClean="0"/>
              <a:t>Additionally</a:t>
            </a:r>
            <a:r>
              <a:rPr lang="en-US" dirty="0"/>
              <a:t>, applications can reuse the libraries and share the data between containers.</a:t>
            </a:r>
            <a:endParaRPr lang="en-IN" dirty="0"/>
          </a:p>
        </p:txBody>
      </p:sp>
      <p:sp>
        <p:nvSpPr>
          <p:cNvPr id="3" name="Title 2"/>
          <p:cNvSpPr>
            <a:spLocks noGrp="1"/>
          </p:cNvSpPr>
          <p:nvPr>
            <p:ph type="title"/>
          </p:nvPr>
        </p:nvSpPr>
        <p:spPr/>
        <p:txBody>
          <a:bodyPr/>
          <a:lstStyle/>
          <a:p>
            <a:r>
              <a:rPr lang="en-IN" dirty="0" smtClean="0"/>
              <a:t>Difference between VM and Container</a:t>
            </a:r>
            <a:endParaRPr lang="en-IN" dirty="0"/>
          </a:p>
        </p:txBody>
      </p:sp>
    </p:spTree>
    <p:extLst>
      <p:ext uri="{BB962C8B-B14F-4D97-AF65-F5344CB8AC3E}">
        <p14:creationId xmlns:p14="http://schemas.microsoft.com/office/powerpoint/2010/main" val="23309133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Docker Image is created by the sequence of commands written in a file called as </a:t>
            </a:r>
            <a:r>
              <a:rPr lang="en-US" dirty="0" err="1"/>
              <a:t>Dockerfile</a:t>
            </a:r>
            <a:r>
              <a:rPr lang="en-US" dirty="0"/>
              <a:t>.</a:t>
            </a:r>
          </a:p>
          <a:p>
            <a:r>
              <a:rPr lang="en-US" dirty="0"/>
              <a:t>When this </a:t>
            </a:r>
            <a:r>
              <a:rPr lang="en-US" dirty="0" err="1"/>
              <a:t>Dockerfile</a:t>
            </a:r>
            <a:r>
              <a:rPr lang="en-US" dirty="0"/>
              <a:t> is executed using a </a:t>
            </a:r>
            <a:r>
              <a:rPr lang="en-US" dirty="0" err="1"/>
              <a:t>docker</a:t>
            </a:r>
            <a:r>
              <a:rPr lang="en-US" dirty="0"/>
              <a:t> command it results into a Docker Image with a name.</a:t>
            </a:r>
          </a:p>
          <a:p>
            <a:r>
              <a:rPr lang="en-US" dirty="0"/>
              <a:t>When this Image is executed by “</a:t>
            </a:r>
            <a:r>
              <a:rPr lang="en-US" dirty="0" err="1"/>
              <a:t>docker</a:t>
            </a:r>
            <a:r>
              <a:rPr lang="en-US" dirty="0"/>
              <a:t> run” command it will by itself start whatever application or service it must start on its execution.</a:t>
            </a:r>
          </a:p>
          <a:p>
            <a:endParaRPr lang="en-IN" dirty="0"/>
          </a:p>
        </p:txBody>
      </p:sp>
      <p:sp>
        <p:nvSpPr>
          <p:cNvPr id="3" name="Title 2"/>
          <p:cNvSpPr>
            <a:spLocks noGrp="1"/>
          </p:cNvSpPr>
          <p:nvPr>
            <p:ph type="title"/>
          </p:nvPr>
        </p:nvSpPr>
        <p:spPr/>
        <p:txBody>
          <a:bodyPr/>
          <a:lstStyle/>
          <a:p>
            <a:r>
              <a:rPr lang="en-IN" dirty="0" err="1"/>
              <a:t>Dockerfile</a:t>
            </a:r>
            <a:r>
              <a:rPr lang="en-IN" dirty="0"/>
              <a:t>, Docker Image And Docker Container:</a:t>
            </a:r>
            <a:r>
              <a:rPr lang="en-IN" b="0" dirty="0"/>
              <a:t/>
            </a:r>
            <a:br>
              <a:rPr lang="en-IN" b="0" dirty="0"/>
            </a:br>
            <a:endParaRPr lang="en-IN" dirty="0"/>
          </a:p>
        </p:txBody>
      </p:sp>
    </p:spTree>
    <p:extLst>
      <p:ext uri="{BB962C8B-B14F-4D97-AF65-F5344CB8AC3E}">
        <p14:creationId xmlns:p14="http://schemas.microsoft.com/office/powerpoint/2010/main" val="5604856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ocker File, Images &amp; Containers - Docker Explained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667000"/>
            <a:ext cx="9144000" cy="2058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4440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ocker Use-Case - Docker Container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44000" cy="396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9246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ocker Workflow - Docker Networking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800"/>
            <a:ext cx="9144000" cy="364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5551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Docker</a:t>
            </a:r>
            <a:endParaRPr lang="en-IN" dirty="0"/>
          </a:p>
        </p:txBody>
      </p:sp>
      <p:pic>
        <p:nvPicPr>
          <p:cNvPr id="4098" name="Picture 2" descr="Learn Docker by building a Microser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488" y="1524000"/>
            <a:ext cx="8723455"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89267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Docker Architecture</a:t>
            </a:r>
            <a:endParaRPr lang="en-IN" dirty="0"/>
          </a:p>
        </p:txBody>
      </p:sp>
      <p:pic>
        <p:nvPicPr>
          <p:cNvPr id="2050" name="Picture 2" descr="Docker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95400"/>
            <a:ext cx="6096000"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75696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Docker Hub is like GitHub for Docker Images. It is basically a cloud registry where you can find Docker Images uploaded by different communities, also you can develop your own image and upload on Docker Hub, but first, you need to create an account on </a:t>
            </a:r>
            <a:r>
              <a:rPr lang="en-US" dirty="0" err="1"/>
              <a:t>DockerHub</a:t>
            </a:r>
            <a:r>
              <a:rPr lang="en-US" dirty="0"/>
              <a:t>.</a:t>
            </a:r>
            <a:endParaRPr lang="en-IN" dirty="0"/>
          </a:p>
        </p:txBody>
      </p:sp>
      <p:sp>
        <p:nvSpPr>
          <p:cNvPr id="3" name="Title 2"/>
          <p:cNvSpPr>
            <a:spLocks noGrp="1"/>
          </p:cNvSpPr>
          <p:nvPr>
            <p:ph type="title"/>
          </p:nvPr>
        </p:nvSpPr>
        <p:spPr/>
        <p:txBody>
          <a:bodyPr/>
          <a:lstStyle/>
          <a:p>
            <a:r>
              <a:rPr lang="en-IN" dirty="0"/>
              <a:t>Docker Hub:</a:t>
            </a:r>
            <a:r>
              <a:rPr lang="en-IN" b="0" dirty="0"/>
              <a:t/>
            </a:r>
            <a:br>
              <a:rPr lang="en-IN" b="0" dirty="0"/>
            </a:br>
            <a:endParaRPr lang="en-IN" dirty="0"/>
          </a:p>
        </p:txBody>
      </p:sp>
    </p:spTree>
    <p:extLst>
      <p:ext uri="{BB962C8B-B14F-4D97-AF65-F5344CB8AC3E}">
        <p14:creationId xmlns:p14="http://schemas.microsoft.com/office/powerpoint/2010/main" val="32792169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Docker Hub</a:t>
            </a:r>
            <a:endParaRPr lang="en-IN" dirty="0"/>
          </a:p>
        </p:txBody>
      </p:sp>
      <p:pic>
        <p:nvPicPr>
          <p:cNvPr id="4098" name="Picture 2" descr="Docker Images, Docker Hub, Docker File and Docker Container - Docker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884" y="2057400"/>
            <a:ext cx="8302171"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5476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It consists of a Docker Engine which is a client-server application with three major components:</a:t>
            </a:r>
          </a:p>
          <a:p>
            <a:r>
              <a:rPr lang="en-US" dirty="0"/>
              <a:t>A server which is a type of long-running program called a daemon process (the </a:t>
            </a:r>
            <a:r>
              <a:rPr lang="en-US" dirty="0" err="1"/>
              <a:t>docker</a:t>
            </a:r>
            <a:r>
              <a:rPr lang="en-US" dirty="0"/>
              <a:t> command).</a:t>
            </a:r>
          </a:p>
          <a:p>
            <a:r>
              <a:rPr lang="en-US" dirty="0"/>
              <a:t>A REST API which specifies interfaces that programs can use to talk to the daemon and instruct it what to do.</a:t>
            </a:r>
          </a:p>
          <a:p>
            <a:r>
              <a:rPr lang="en-US" dirty="0"/>
              <a:t>A command line interface (CLI) client (the </a:t>
            </a:r>
            <a:r>
              <a:rPr lang="en-US" dirty="0" err="1"/>
              <a:t>docker</a:t>
            </a:r>
            <a:r>
              <a:rPr lang="en-US" dirty="0"/>
              <a:t> command).</a:t>
            </a:r>
          </a:p>
          <a:p>
            <a:r>
              <a:rPr lang="en-US" dirty="0"/>
              <a:t>The CLI uses the Docker REST API to control or interact with the Docker daemon through scripting or direct CLI commands. Many other Docker applications use the underlying API and CLI.</a:t>
            </a:r>
          </a:p>
          <a:p>
            <a:endParaRPr lang="en-IN" dirty="0"/>
          </a:p>
        </p:txBody>
      </p:sp>
      <p:sp>
        <p:nvSpPr>
          <p:cNvPr id="3" name="Title 2"/>
          <p:cNvSpPr>
            <a:spLocks noGrp="1"/>
          </p:cNvSpPr>
          <p:nvPr>
            <p:ph type="title"/>
          </p:nvPr>
        </p:nvSpPr>
        <p:spPr/>
        <p:txBody>
          <a:bodyPr/>
          <a:lstStyle/>
          <a:p>
            <a:r>
              <a:rPr lang="en-IN" dirty="0" smtClean="0"/>
              <a:t>Docker Architecture</a:t>
            </a:r>
            <a:endParaRPr lang="en-IN" dirty="0"/>
          </a:p>
        </p:txBody>
      </p:sp>
    </p:spTree>
    <p:extLst>
      <p:ext uri="{BB962C8B-B14F-4D97-AF65-F5344CB8AC3E}">
        <p14:creationId xmlns:p14="http://schemas.microsoft.com/office/powerpoint/2010/main" val="1989430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err="1" smtClean="0"/>
              <a:t>Microservices</a:t>
            </a:r>
            <a:endParaRPr lang="en-IN" dirty="0"/>
          </a:p>
        </p:txBody>
      </p:sp>
      <p:sp>
        <p:nvSpPr>
          <p:cNvPr id="3" name="Content Placeholder 2"/>
          <p:cNvSpPr>
            <a:spLocks noGrp="1"/>
          </p:cNvSpPr>
          <p:nvPr>
            <p:ph idx="4294967295"/>
          </p:nvPr>
        </p:nvSpPr>
        <p:spPr>
          <a:xfrm>
            <a:off x="446166" y="1676400"/>
            <a:ext cx="8393033" cy="3886200"/>
          </a:xfrm>
          <a:prstGeom prst="rect">
            <a:avLst/>
          </a:prstGeom>
        </p:spPr>
        <p:txBody>
          <a:bodyPr>
            <a:noAutofit/>
          </a:bodyPr>
          <a:lstStyle/>
          <a:p>
            <a:r>
              <a:rPr lang="en-IN" sz="2400" dirty="0"/>
              <a:t>In a </a:t>
            </a:r>
            <a:r>
              <a:rPr lang="en-IN" sz="2400" dirty="0" err="1"/>
              <a:t>microservices</a:t>
            </a:r>
            <a:r>
              <a:rPr lang="en-IN" sz="2400" dirty="0"/>
              <a:t> architecture, services should be fine-grained and the protocols should be lightweight. </a:t>
            </a:r>
          </a:p>
          <a:p>
            <a:r>
              <a:rPr lang="en-IN" sz="2400" dirty="0"/>
              <a:t>The benefit of decomposing an application into different smaller services is that it improves modularity and makes the application easier to understand, develop and test. </a:t>
            </a:r>
          </a:p>
        </p:txBody>
      </p:sp>
    </p:spTree>
    <p:extLst>
      <p:ext uri="{BB962C8B-B14F-4D97-AF65-F5344CB8AC3E}">
        <p14:creationId xmlns:p14="http://schemas.microsoft.com/office/powerpoint/2010/main" val="280449853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By </a:t>
            </a:r>
            <a:r>
              <a:rPr lang="en-US" dirty="0"/>
              <a:t>default, the main registry is the Docker Hub which hosts public and official images</a:t>
            </a:r>
            <a:r>
              <a:rPr lang="en-US" dirty="0" smtClean="0"/>
              <a:t>.</a:t>
            </a:r>
          </a:p>
          <a:p>
            <a:r>
              <a:rPr lang="en-US" dirty="0" smtClean="0"/>
              <a:t>Organizations </a:t>
            </a:r>
            <a:r>
              <a:rPr lang="en-US" dirty="0"/>
              <a:t>can also host their private registries if they desire</a:t>
            </a:r>
            <a:r>
              <a:rPr lang="en-US" dirty="0" smtClean="0"/>
              <a:t>.</a:t>
            </a:r>
          </a:p>
          <a:p>
            <a:r>
              <a:rPr lang="en-US" dirty="0"/>
              <a:t>Images can be downloaded from registries explicitly (</a:t>
            </a:r>
            <a:r>
              <a:rPr lang="en-US" dirty="0" err="1"/>
              <a:t>docker</a:t>
            </a:r>
            <a:r>
              <a:rPr lang="en-US" dirty="0"/>
              <a:t> pull </a:t>
            </a:r>
            <a:r>
              <a:rPr lang="en-US" dirty="0" err="1"/>
              <a:t>imageName</a:t>
            </a:r>
            <a:r>
              <a:rPr lang="en-US" dirty="0"/>
              <a:t>) or implicitly when starting a container. Once the image is downloaded it is cached locally</a:t>
            </a:r>
            <a:r>
              <a:rPr lang="en-US" dirty="0" smtClean="0"/>
              <a:t>.</a:t>
            </a:r>
          </a:p>
          <a:p>
            <a:r>
              <a:rPr lang="en-US" dirty="0"/>
              <a:t>Containers are the instances of images - they are the living thing. There could be multiple containers running based on the same image.</a:t>
            </a:r>
            <a:endParaRPr lang="en-IN" dirty="0"/>
          </a:p>
        </p:txBody>
      </p:sp>
      <p:sp>
        <p:nvSpPr>
          <p:cNvPr id="3" name="Title 2"/>
          <p:cNvSpPr>
            <a:spLocks noGrp="1"/>
          </p:cNvSpPr>
          <p:nvPr>
            <p:ph type="title"/>
          </p:nvPr>
        </p:nvSpPr>
        <p:spPr/>
        <p:txBody>
          <a:bodyPr/>
          <a:lstStyle/>
          <a:p>
            <a:r>
              <a:rPr lang="en-IN" dirty="0" smtClean="0"/>
              <a:t>Docker Architecture</a:t>
            </a:r>
            <a:endParaRPr lang="en-IN" dirty="0"/>
          </a:p>
        </p:txBody>
      </p:sp>
    </p:spTree>
    <p:extLst>
      <p:ext uri="{BB962C8B-B14F-4D97-AF65-F5344CB8AC3E}">
        <p14:creationId xmlns:p14="http://schemas.microsoft.com/office/powerpoint/2010/main" val="314543663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At the </a:t>
            </a:r>
            <a:r>
              <a:rPr lang="en-US" dirty="0" smtClean="0"/>
              <a:t>center, </a:t>
            </a:r>
            <a:r>
              <a:rPr lang="en-US" dirty="0"/>
              <a:t>there is the Docker daemon responsible for creating, running, and monitoring containers</a:t>
            </a:r>
            <a:r>
              <a:rPr lang="en-US" dirty="0" smtClean="0"/>
              <a:t>.</a:t>
            </a:r>
          </a:p>
          <a:p>
            <a:r>
              <a:rPr lang="en-US" dirty="0" smtClean="0"/>
              <a:t>It </a:t>
            </a:r>
            <a:r>
              <a:rPr lang="en-US" dirty="0"/>
              <a:t>also takes care of building and storing images. </a:t>
            </a:r>
            <a:endParaRPr lang="en-US" dirty="0" smtClean="0"/>
          </a:p>
          <a:p>
            <a:r>
              <a:rPr lang="en-US" dirty="0" smtClean="0"/>
              <a:t>Finally</a:t>
            </a:r>
            <a:r>
              <a:rPr lang="en-US" dirty="0"/>
              <a:t>, on the left-hand side there is a Docker client. It talks to the daemon via HTTP</a:t>
            </a:r>
            <a:r>
              <a:rPr lang="en-US" dirty="0" smtClean="0"/>
              <a:t>.</a:t>
            </a:r>
          </a:p>
          <a:p>
            <a:r>
              <a:rPr lang="en-US" dirty="0" smtClean="0"/>
              <a:t>Unix </a:t>
            </a:r>
            <a:r>
              <a:rPr lang="en-US" dirty="0"/>
              <a:t>sockets are used when on the same machine, but remote management is possible via HTTP based API.</a:t>
            </a:r>
            <a:endParaRPr lang="en-IN" dirty="0"/>
          </a:p>
        </p:txBody>
      </p:sp>
      <p:sp>
        <p:nvSpPr>
          <p:cNvPr id="3" name="Title 2"/>
          <p:cNvSpPr>
            <a:spLocks noGrp="1"/>
          </p:cNvSpPr>
          <p:nvPr>
            <p:ph type="title"/>
          </p:nvPr>
        </p:nvSpPr>
        <p:spPr/>
        <p:txBody>
          <a:bodyPr/>
          <a:lstStyle/>
          <a:p>
            <a:r>
              <a:rPr lang="en-IN" dirty="0" smtClean="0"/>
              <a:t>Docker Architecture</a:t>
            </a:r>
            <a:endParaRPr lang="en-IN" dirty="0"/>
          </a:p>
        </p:txBody>
      </p:sp>
    </p:spTree>
    <p:extLst>
      <p:ext uri="{BB962C8B-B14F-4D97-AF65-F5344CB8AC3E}">
        <p14:creationId xmlns:p14="http://schemas.microsoft.com/office/powerpoint/2010/main" val="3260573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Goals Of Docker Networking - Docker Networking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57400"/>
            <a:ext cx="8763000" cy="39914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09800" y="914400"/>
            <a:ext cx="4998484" cy="523220"/>
          </a:xfrm>
          <a:prstGeom prst="rect">
            <a:avLst/>
          </a:prstGeom>
        </p:spPr>
        <p:txBody>
          <a:bodyPr wrap="none">
            <a:spAutoFit/>
          </a:bodyPr>
          <a:lstStyle/>
          <a:p>
            <a:r>
              <a:rPr lang="en-IN" sz="2800" b="1" dirty="0">
                <a:solidFill>
                  <a:srgbClr val="222222"/>
                </a:solidFill>
                <a:latin typeface="Noto Serif"/>
              </a:rPr>
              <a:t>Goals of Docker Networking</a:t>
            </a:r>
            <a:endParaRPr lang="en-IN" sz="2800" b="0" i="0" dirty="0">
              <a:solidFill>
                <a:srgbClr val="333333"/>
              </a:solidFill>
              <a:effectLst/>
              <a:latin typeface="Noto Serif"/>
            </a:endParaRPr>
          </a:p>
        </p:txBody>
      </p:sp>
    </p:spTree>
    <p:extLst>
      <p:ext uri="{BB962C8B-B14F-4D97-AF65-F5344CB8AC3E}">
        <p14:creationId xmlns:p14="http://schemas.microsoft.com/office/powerpoint/2010/main" val="13189415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This is a great Docker use case. </a:t>
            </a:r>
            <a:endParaRPr lang="en-US" dirty="0" smtClean="0"/>
          </a:p>
          <a:p>
            <a:r>
              <a:rPr lang="en-US" dirty="0" smtClean="0"/>
              <a:t>We </a:t>
            </a:r>
            <a:r>
              <a:rPr lang="en-US" dirty="0"/>
              <a:t>might not want to run our production database in Docker (perhaps we'll just use Amazon RDS for example), but we can spin up a clean MySQL database in no time as a Docker container for development - leaving our development machine clean and keeping everything we do controlled and repeatable.</a:t>
            </a:r>
            <a:endParaRPr lang="en-IN" dirty="0"/>
          </a:p>
        </p:txBody>
      </p:sp>
      <p:sp>
        <p:nvSpPr>
          <p:cNvPr id="3" name="Title 2"/>
          <p:cNvSpPr>
            <a:spLocks noGrp="1"/>
          </p:cNvSpPr>
          <p:nvPr>
            <p:ph type="title"/>
          </p:nvPr>
        </p:nvSpPr>
        <p:spPr/>
        <p:txBody>
          <a:bodyPr/>
          <a:lstStyle/>
          <a:p>
            <a:r>
              <a:rPr lang="en-IN" dirty="0" smtClean="0"/>
              <a:t>Creating Test Database Server</a:t>
            </a:r>
            <a:endParaRPr lang="en-IN" dirty="0"/>
          </a:p>
        </p:txBody>
      </p:sp>
    </p:spTree>
    <p:extLst>
      <p:ext uri="{BB962C8B-B14F-4D97-AF65-F5344CB8AC3E}">
        <p14:creationId xmlns:p14="http://schemas.microsoft.com/office/powerpoint/2010/main" val="44001603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Docker Compose is basically used to run multiple Docker Containers as a single server. Let me give you an example:</a:t>
            </a:r>
          </a:p>
          <a:p>
            <a:r>
              <a:rPr lang="en-US" dirty="0"/>
              <a:t>Suppose if I have an application which requires WordPress, Maria DB and PHP </a:t>
            </a:r>
            <a:r>
              <a:rPr lang="en-US" dirty="0" err="1"/>
              <a:t>MyAdmin</a:t>
            </a:r>
            <a:r>
              <a:rPr lang="en-US" dirty="0"/>
              <a:t>. I can create one file which would start both the containers as a service without the need to start each one separately. It is really useful especially if you have a </a:t>
            </a:r>
            <a:r>
              <a:rPr lang="en-US" dirty="0" err="1"/>
              <a:t>microservice</a:t>
            </a:r>
            <a:r>
              <a:rPr lang="en-US" dirty="0"/>
              <a:t> architecture.</a:t>
            </a:r>
          </a:p>
          <a:p>
            <a:endParaRPr lang="en-IN" dirty="0"/>
          </a:p>
        </p:txBody>
      </p:sp>
      <p:sp>
        <p:nvSpPr>
          <p:cNvPr id="3" name="Title 2"/>
          <p:cNvSpPr>
            <a:spLocks noGrp="1"/>
          </p:cNvSpPr>
          <p:nvPr>
            <p:ph type="title"/>
          </p:nvPr>
        </p:nvSpPr>
        <p:spPr/>
        <p:txBody>
          <a:bodyPr/>
          <a:lstStyle/>
          <a:p>
            <a:r>
              <a:rPr lang="en-IN" dirty="0" smtClean="0"/>
              <a:t>Docker Compose</a:t>
            </a:r>
            <a:endParaRPr lang="en-IN" dirty="0"/>
          </a:p>
        </p:txBody>
      </p:sp>
    </p:spTree>
    <p:extLst>
      <p:ext uri="{BB962C8B-B14F-4D97-AF65-F5344CB8AC3E}">
        <p14:creationId xmlns:p14="http://schemas.microsoft.com/office/powerpoint/2010/main" val="28630860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2"/>
            <p:extLst>
              <p:ext uri="{D42A27DB-BD31-4B8C-83A1-F6EECF244321}">
                <p14:modId xmlns:p14="http://schemas.microsoft.com/office/powerpoint/2010/main" val="1898562104"/>
              </p:ext>
            </p:extLst>
          </p:nvPr>
        </p:nvGraphicFramePr>
        <p:xfrm>
          <a:off x="461033" y="1371204"/>
          <a:ext cx="7997166" cy="4825651"/>
        </p:xfrm>
        <a:graphic>
          <a:graphicData uri="http://schemas.openxmlformats.org/drawingml/2006/table">
            <a:tbl>
              <a:tblPr/>
              <a:tblGrid>
                <a:gridCol w="2282167"/>
                <a:gridCol w="5714999"/>
              </a:tblGrid>
              <a:tr h="348936">
                <a:tc>
                  <a:txBody>
                    <a:bodyPr/>
                    <a:lstStyle/>
                    <a:p>
                      <a:r>
                        <a:rPr lang="en-IN" sz="1800" b="1" i="0" dirty="0">
                          <a:effectLst/>
                          <a:latin typeface="Cambira"/>
                        </a:rPr>
                        <a:t>Column</a:t>
                      </a:r>
                      <a:endParaRPr lang="en-IN" sz="1800" b="0" dirty="0">
                        <a:effectLst/>
                        <a:latin typeface="Cambira"/>
                      </a:endParaRP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IN" sz="1800" b="1" i="0">
                          <a:effectLst/>
                          <a:latin typeface="Cambira"/>
                        </a:rPr>
                        <a:t>Description</a:t>
                      </a:r>
                      <a:endParaRPr lang="en-IN" sz="1800" b="0">
                        <a:effectLst/>
                        <a:latin typeface="Cambira"/>
                      </a:endParaRP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r>
              <a:tr h="622015">
                <a:tc>
                  <a:txBody>
                    <a:bodyPr/>
                    <a:lstStyle/>
                    <a:p>
                      <a:r>
                        <a:rPr lang="en-IN" sz="1800" b="0">
                          <a:effectLst/>
                          <a:latin typeface="Cambira"/>
                        </a:rPr>
                        <a:t>Container ID</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r>
                        <a:rPr lang="en-US" sz="1800" b="0">
                          <a:effectLst/>
                          <a:latin typeface="Cambira"/>
                        </a:rPr>
                        <a:t>The unique ID of the container. It is a SHA-256.</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r>
              <a:tr h="895095">
                <a:tc>
                  <a:txBody>
                    <a:bodyPr/>
                    <a:lstStyle/>
                    <a:p>
                      <a:r>
                        <a:rPr lang="en-IN" sz="1800" b="0">
                          <a:effectLst/>
                          <a:latin typeface="Cambira"/>
                        </a:rPr>
                        <a:t>Image</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sz="1800" b="0">
                          <a:effectLst/>
                          <a:latin typeface="Cambira"/>
                        </a:rPr>
                        <a:t>The name of the container image from which this container is instantiated.</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r>
              <a:tr h="1168175">
                <a:tc>
                  <a:txBody>
                    <a:bodyPr/>
                    <a:lstStyle/>
                    <a:p>
                      <a:r>
                        <a:rPr lang="en-IN" sz="1800" b="0">
                          <a:effectLst/>
                          <a:latin typeface="Cambira"/>
                        </a:rPr>
                        <a:t>Status</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r>
                        <a:rPr lang="en-US" sz="1800" b="0">
                          <a:effectLst/>
                          <a:latin typeface="Cambira"/>
                        </a:rPr>
                        <a:t>The status of the container (created, restarting, running, removing, paused, exited, or dead).</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r>
              <a:tr h="895095">
                <a:tc>
                  <a:txBody>
                    <a:bodyPr/>
                    <a:lstStyle/>
                    <a:p>
                      <a:r>
                        <a:rPr lang="en-IN" sz="1800" b="0">
                          <a:effectLst/>
                          <a:latin typeface="Cambira"/>
                        </a:rPr>
                        <a:t>Ports</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sz="1800" b="0">
                          <a:effectLst/>
                          <a:latin typeface="Cambira"/>
                        </a:rPr>
                        <a:t>The list of container ports that have been mapped to the host.</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r>
              <a:tr h="895095">
                <a:tc>
                  <a:txBody>
                    <a:bodyPr/>
                    <a:lstStyle/>
                    <a:p>
                      <a:r>
                        <a:rPr lang="en-IN" sz="1800" b="0">
                          <a:effectLst/>
                          <a:latin typeface="Cambira"/>
                        </a:rPr>
                        <a:t>Names</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r>
                        <a:rPr lang="en-US" sz="1800" b="0" dirty="0">
                          <a:effectLst/>
                          <a:latin typeface="Cambira"/>
                        </a:rPr>
                        <a:t>The name assigned to this container (multiple names are possible).</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r>
            </a:tbl>
          </a:graphicData>
        </a:graphic>
      </p:graphicFrame>
      <p:sp>
        <p:nvSpPr>
          <p:cNvPr id="3" name="Title 2"/>
          <p:cNvSpPr>
            <a:spLocks noGrp="1"/>
          </p:cNvSpPr>
          <p:nvPr>
            <p:ph type="title"/>
          </p:nvPr>
        </p:nvSpPr>
        <p:spPr/>
        <p:txBody>
          <a:bodyPr/>
          <a:lstStyle/>
          <a:p>
            <a:r>
              <a:rPr lang="en-IN" dirty="0" smtClean="0"/>
              <a:t>Docker Container</a:t>
            </a:r>
            <a:endParaRPr lang="en-IN" dirty="0"/>
          </a:p>
        </p:txBody>
      </p:sp>
    </p:spTree>
    <p:extLst>
      <p:ext uri="{BB962C8B-B14F-4D97-AF65-F5344CB8AC3E}">
        <p14:creationId xmlns:p14="http://schemas.microsoft.com/office/powerpoint/2010/main" val="291155586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Docker Client</a:t>
            </a:r>
            <a:r>
              <a:rPr lang="en-US" dirty="0"/>
              <a:t> : This is the utility we use when we run any </a:t>
            </a:r>
            <a:r>
              <a:rPr lang="en-US" dirty="0" err="1"/>
              <a:t>docker</a:t>
            </a:r>
            <a:r>
              <a:rPr lang="en-US" dirty="0"/>
              <a:t> commands e.g. </a:t>
            </a:r>
            <a:r>
              <a:rPr lang="en-US" dirty="0" err="1"/>
              <a:t>docker</a:t>
            </a:r>
            <a:r>
              <a:rPr lang="en-US" dirty="0"/>
              <a:t> run (</a:t>
            </a:r>
            <a:r>
              <a:rPr lang="en-US" dirty="0" err="1"/>
              <a:t>docker</a:t>
            </a:r>
            <a:r>
              <a:rPr lang="en-US" dirty="0"/>
              <a:t> container run) , </a:t>
            </a:r>
            <a:r>
              <a:rPr lang="en-US" dirty="0" err="1"/>
              <a:t>docker</a:t>
            </a:r>
            <a:r>
              <a:rPr lang="en-US" dirty="0"/>
              <a:t> images , </a:t>
            </a:r>
            <a:r>
              <a:rPr lang="en-US" dirty="0" err="1"/>
              <a:t>docker</a:t>
            </a:r>
            <a:r>
              <a:rPr lang="en-US" dirty="0"/>
              <a:t> </a:t>
            </a:r>
            <a:r>
              <a:rPr lang="en-US" dirty="0" err="1"/>
              <a:t>ps</a:t>
            </a:r>
            <a:r>
              <a:rPr lang="en-US" dirty="0"/>
              <a:t> etc. It allows us to run these commands which a human can easily understand.</a:t>
            </a:r>
          </a:p>
          <a:p>
            <a:r>
              <a:rPr lang="en-US" b="1" dirty="0"/>
              <a:t>Docker Daemon/Engine</a:t>
            </a:r>
            <a:r>
              <a:rPr lang="en-US" dirty="0"/>
              <a:t>: This is the part which does rest of the magic and knows how to talk to the kernel, makes the system calls to create, operate and manage containers, which we as users of </a:t>
            </a:r>
            <a:r>
              <a:rPr lang="en-US" dirty="0" err="1"/>
              <a:t>docker</a:t>
            </a:r>
            <a:r>
              <a:rPr lang="en-US" dirty="0"/>
              <a:t> </a:t>
            </a:r>
            <a:r>
              <a:rPr lang="en-US" dirty="0" err="1"/>
              <a:t>dont</a:t>
            </a:r>
            <a:r>
              <a:rPr lang="en-US" dirty="0"/>
              <a:t> have to worry about.</a:t>
            </a:r>
          </a:p>
          <a:p>
            <a:endParaRPr lang="en-IN" dirty="0"/>
          </a:p>
        </p:txBody>
      </p:sp>
      <p:sp>
        <p:nvSpPr>
          <p:cNvPr id="3" name="Title 2"/>
          <p:cNvSpPr>
            <a:spLocks noGrp="1"/>
          </p:cNvSpPr>
          <p:nvPr>
            <p:ph type="title"/>
          </p:nvPr>
        </p:nvSpPr>
        <p:spPr/>
        <p:txBody>
          <a:bodyPr/>
          <a:lstStyle/>
          <a:p>
            <a:r>
              <a:rPr lang="en-IN" dirty="0" smtClean="0"/>
              <a:t>Docker Client and Docker Engine</a:t>
            </a:r>
            <a:endParaRPr lang="en-IN" dirty="0"/>
          </a:p>
        </p:txBody>
      </p:sp>
    </p:spTree>
    <p:extLst>
      <p:ext uri="{BB962C8B-B14F-4D97-AF65-F5344CB8AC3E}">
        <p14:creationId xmlns:p14="http://schemas.microsoft.com/office/powerpoint/2010/main" val="14376885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err="1"/>
              <a:t>docker</a:t>
            </a:r>
            <a:r>
              <a:rPr lang="en-IN" dirty="0"/>
              <a:t> run --name </a:t>
            </a:r>
            <a:r>
              <a:rPr lang="en-IN" dirty="0" err="1" smtClean="0"/>
              <a:t>olddb</a:t>
            </a:r>
            <a:r>
              <a:rPr lang="en-IN" dirty="0" smtClean="0"/>
              <a:t> </a:t>
            </a:r>
            <a:r>
              <a:rPr lang="en-IN" dirty="0"/>
              <a:t>-e </a:t>
            </a:r>
            <a:r>
              <a:rPr lang="en-IN" dirty="0" smtClean="0"/>
              <a:t>MYSQL_ROOT_PASSWORD=</a:t>
            </a:r>
            <a:r>
              <a:rPr lang="en-IN" dirty="0" err="1" smtClean="0"/>
              <a:t>vignesh</a:t>
            </a:r>
            <a:r>
              <a:rPr lang="en-IN" dirty="0" smtClean="0"/>
              <a:t> –e MYSQL_DATABASE=virtusa_2018db –e MYSQL_USER=root  -</a:t>
            </a:r>
            <a:r>
              <a:rPr lang="en-IN" dirty="0"/>
              <a:t>p 3306:3306 </a:t>
            </a:r>
            <a:r>
              <a:rPr lang="en-IN" dirty="0" err="1" smtClean="0"/>
              <a:t>mysql</a:t>
            </a:r>
            <a:r>
              <a:rPr lang="en-IN" dirty="0" smtClean="0"/>
              <a:t>/mysql-server:5.5</a:t>
            </a:r>
          </a:p>
          <a:p>
            <a:r>
              <a:rPr lang="en-US" dirty="0" err="1"/>
              <a:t>docker</a:t>
            </a:r>
            <a:r>
              <a:rPr lang="en-US" dirty="0"/>
              <a:t> run tells the engine we want to run an image (the image comes at the end, </a:t>
            </a:r>
            <a:r>
              <a:rPr lang="en-US" dirty="0" err="1"/>
              <a:t>mysql:vlatest</a:t>
            </a:r>
            <a:endParaRPr lang="en-US" dirty="0"/>
          </a:p>
          <a:p>
            <a:r>
              <a:rPr lang="en-US" dirty="0"/>
              <a:t>--name </a:t>
            </a:r>
            <a:r>
              <a:rPr lang="en-US" dirty="0" err="1"/>
              <a:t>db</a:t>
            </a:r>
            <a:r>
              <a:rPr lang="en-US" dirty="0"/>
              <a:t> names this container db.</a:t>
            </a:r>
          </a:p>
          <a:p>
            <a:r>
              <a:rPr lang="en-US" dirty="0"/>
              <a:t>-d detach - i.e. run the container in the background.</a:t>
            </a:r>
          </a:p>
          <a:p>
            <a:r>
              <a:rPr lang="en-US" dirty="0"/>
              <a:t>-e MYSQL_ROOT_PASSWORD=123 the -e is the flag that tells </a:t>
            </a:r>
            <a:r>
              <a:rPr lang="en-US" dirty="0" err="1"/>
              <a:t>docker</a:t>
            </a:r>
            <a:r>
              <a:rPr lang="en-US" dirty="0"/>
              <a:t> we want to provide an environment variable. The variable following it is what the MySQL image checks for setting the default root password.</a:t>
            </a:r>
          </a:p>
          <a:p>
            <a:r>
              <a:rPr lang="en-US" dirty="0"/>
              <a:t>-p 3306:3306 tells the engine that we want to map the port 3306 from inside the container to out port 3306.</a:t>
            </a:r>
            <a:endParaRPr lang="en-IN" dirty="0"/>
          </a:p>
        </p:txBody>
      </p:sp>
      <p:sp>
        <p:nvSpPr>
          <p:cNvPr id="3" name="Title 2"/>
          <p:cNvSpPr>
            <a:spLocks noGrp="1"/>
          </p:cNvSpPr>
          <p:nvPr>
            <p:ph type="title"/>
          </p:nvPr>
        </p:nvSpPr>
        <p:spPr/>
        <p:txBody>
          <a:bodyPr/>
          <a:lstStyle/>
          <a:p>
            <a:r>
              <a:rPr lang="en-IN" dirty="0" smtClean="0"/>
              <a:t>Creating Test Database Server</a:t>
            </a:r>
            <a:endParaRPr lang="en-IN" dirty="0"/>
          </a:p>
        </p:txBody>
      </p:sp>
    </p:spTree>
    <p:extLst>
      <p:ext uri="{BB962C8B-B14F-4D97-AF65-F5344CB8AC3E}">
        <p14:creationId xmlns:p14="http://schemas.microsoft.com/office/powerpoint/2010/main" val="118307296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19419973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819275"/>
          </a:xfrm>
        </p:spPr>
        <p:txBody>
          <a:bodyPr>
            <a:normAutofit/>
          </a:bodyPr>
          <a:lstStyle/>
          <a:p>
            <a:r>
              <a:rPr lang="en-IN" dirty="0" smtClean="0"/>
              <a:t>Docker </a:t>
            </a:r>
            <a:r>
              <a:rPr lang="en-IN" dirty="0" err="1" smtClean="0"/>
              <a:t>ps</a:t>
            </a:r>
            <a:endParaRPr lang="en-IN" dirty="0" smtClean="0"/>
          </a:p>
          <a:p>
            <a:r>
              <a:rPr lang="en-IN" dirty="0" err="1"/>
              <a:t>docker</a:t>
            </a:r>
            <a:r>
              <a:rPr lang="en-IN" dirty="0"/>
              <a:t> exec -it </a:t>
            </a:r>
            <a:r>
              <a:rPr lang="en-IN" dirty="0" err="1" smtClean="0"/>
              <a:t>olddb</a:t>
            </a:r>
            <a:r>
              <a:rPr lang="en-IN" dirty="0" smtClean="0"/>
              <a:t> </a:t>
            </a:r>
            <a:r>
              <a:rPr lang="en-IN" dirty="0"/>
              <a:t>/</a:t>
            </a:r>
            <a:r>
              <a:rPr lang="en-IN" dirty="0" smtClean="0"/>
              <a:t>bin/bash</a:t>
            </a:r>
          </a:p>
          <a:p>
            <a:r>
              <a:rPr lang="en-IN" dirty="0" err="1"/>
              <a:t>mysql</a:t>
            </a:r>
            <a:r>
              <a:rPr lang="en-IN" dirty="0"/>
              <a:t> </a:t>
            </a:r>
            <a:r>
              <a:rPr lang="en-IN" dirty="0" smtClean="0"/>
              <a:t>–u root –p</a:t>
            </a:r>
          </a:p>
          <a:p>
            <a:endParaRPr lang="en-IN" dirty="0"/>
          </a:p>
        </p:txBody>
      </p:sp>
      <p:sp>
        <p:nvSpPr>
          <p:cNvPr id="3" name="Title 2"/>
          <p:cNvSpPr>
            <a:spLocks noGrp="1"/>
          </p:cNvSpPr>
          <p:nvPr>
            <p:ph type="title"/>
          </p:nvPr>
        </p:nvSpPr>
        <p:spPr/>
        <p:txBody>
          <a:bodyPr/>
          <a:lstStyle/>
          <a:p>
            <a:r>
              <a:rPr lang="en-IN" dirty="0" smtClean="0"/>
              <a:t>Creating Test Database Server</a:t>
            </a:r>
            <a:endParaRPr lang="en-IN" dirty="0"/>
          </a:p>
        </p:txBody>
      </p:sp>
      <p:pic>
        <p:nvPicPr>
          <p:cNvPr id="5" name="Picture 4"/>
          <p:cNvPicPr>
            <a:picLocks noChangeAspect="1"/>
          </p:cNvPicPr>
          <p:nvPr/>
        </p:nvPicPr>
        <p:blipFill rotWithShape="1">
          <a:blip r:embed="rId2"/>
          <a:srcRect l="8333" t="15925" r="33334" b="24815"/>
          <a:stretch/>
        </p:blipFill>
        <p:spPr>
          <a:xfrm>
            <a:off x="838200" y="3200400"/>
            <a:ext cx="5334000" cy="3048000"/>
          </a:xfrm>
          <a:prstGeom prst="rect">
            <a:avLst/>
          </a:prstGeom>
        </p:spPr>
      </p:pic>
    </p:spTree>
    <p:extLst>
      <p:ext uri="{BB962C8B-B14F-4D97-AF65-F5344CB8AC3E}">
        <p14:creationId xmlns:p14="http://schemas.microsoft.com/office/powerpoint/2010/main" val="9663626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err="1" smtClean="0"/>
              <a:t>Microservices</a:t>
            </a:r>
            <a:endParaRPr lang="en-IN" dirty="0"/>
          </a:p>
        </p:txBody>
      </p:sp>
      <p:sp>
        <p:nvSpPr>
          <p:cNvPr id="3" name="Content Placeholder 2"/>
          <p:cNvSpPr>
            <a:spLocks noGrp="1"/>
          </p:cNvSpPr>
          <p:nvPr>
            <p:ph idx="4294967295"/>
          </p:nvPr>
        </p:nvSpPr>
        <p:spPr>
          <a:xfrm>
            <a:off x="461034" y="1600200"/>
            <a:ext cx="8454365" cy="3657600"/>
          </a:xfrm>
          <a:prstGeom prst="rect">
            <a:avLst/>
          </a:prstGeom>
        </p:spPr>
        <p:txBody>
          <a:bodyPr>
            <a:noAutofit/>
          </a:bodyPr>
          <a:lstStyle/>
          <a:p>
            <a:r>
              <a:rPr lang="en-IN" sz="2400" dirty="0"/>
              <a:t>It also parallelizes development by enabling small autonomous teams to develop, deploy and scale their respective services independently.</a:t>
            </a:r>
          </a:p>
        </p:txBody>
      </p:sp>
      <p:pic>
        <p:nvPicPr>
          <p:cNvPr id="1026" name="Picture 2" descr="understanding-microservice-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093" y="2936488"/>
            <a:ext cx="5618297" cy="358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75702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40000" lnSpcReduction="20000"/>
          </a:bodyPr>
          <a:lstStyle/>
          <a:p>
            <a:r>
              <a:rPr lang="en-IN" dirty="0"/>
              <a:t>&lt;plugin&gt;</a:t>
            </a:r>
          </a:p>
          <a:p>
            <a:r>
              <a:rPr lang="en-IN" dirty="0"/>
              <a:t>      &lt;</a:t>
            </a:r>
            <a:r>
              <a:rPr lang="en-IN" dirty="0" err="1"/>
              <a:t>groupId</a:t>
            </a:r>
            <a:r>
              <a:rPr lang="en-IN" dirty="0"/>
              <a:t>&gt;</a:t>
            </a:r>
            <a:r>
              <a:rPr lang="en-IN" dirty="0" err="1"/>
              <a:t>com.spotify</a:t>
            </a:r>
            <a:r>
              <a:rPr lang="en-IN" dirty="0"/>
              <a:t>&lt;/</a:t>
            </a:r>
            <a:r>
              <a:rPr lang="en-IN" dirty="0" err="1"/>
              <a:t>groupId</a:t>
            </a:r>
            <a:r>
              <a:rPr lang="en-IN" dirty="0"/>
              <a:t>&gt;</a:t>
            </a:r>
          </a:p>
          <a:p>
            <a:r>
              <a:rPr lang="en-IN" dirty="0"/>
              <a:t>      &lt;</a:t>
            </a:r>
            <a:r>
              <a:rPr lang="en-IN" dirty="0" err="1"/>
              <a:t>artifactId</a:t>
            </a:r>
            <a:r>
              <a:rPr lang="en-IN" dirty="0"/>
              <a:t>&gt;</a:t>
            </a:r>
            <a:r>
              <a:rPr lang="en-IN" dirty="0" err="1"/>
              <a:t>docker</a:t>
            </a:r>
            <a:r>
              <a:rPr lang="en-IN" dirty="0"/>
              <a:t>-maven-plugin&lt;/</a:t>
            </a:r>
            <a:r>
              <a:rPr lang="en-IN" dirty="0" err="1"/>
              <a:t>artifactId</a:t>
            </a:r>
            <a:r>
              <a:rPr lang="en-IN" dirty="0"/>
              <a:t>&gt;</a:t>
            </a:r>
          </a:p>
          <a:p>
            <a:r>
              <a:rPr lang="en-IN" dirty="0"/>
              <a:t>      &lt;version&gt;VERSION GOES HERE&lt;/version&gt;</a:t>
            </a:r>
          </a:p>
          <a:p>
            <a:r>
              <a:rPr lang="en-IN" dirty="0"/>
              <a:t>      &lt;configuration&gt;</a:t>
            </a:r>
          </a:p>
          <a:p>
            <a:r>
              <a:rPr lang="en-IN" dirty="0"/>
              <a:t>        &lt;</a:t>
            </a:r>
            <a:r>
              <a:rPr lang="en-IN" dirty="0" err="1"/>
              <a:t>imageName</a:t>
            </a:r>
            <a:r>
              <a:rPr lang="en-IN" dirty="0"/>
              <a:t>&gt;example&lt;/</a:t>
            </a:r>
            <a:r>
              <a:rPr lang="en-IN" dirty="0" err="1"/>
              <a:t>imageName</a:t>
            </a:r>
            <a:r>
              <a:rPr lang="en-IN" dirty="0"/>
              <a:t>&gt;</a:t>
            </a:r>
          </a:p>
          <a:p>
            <a:r>
              <a:rPr lang="en-IN" dirty="0"/>
              <a:t>        &lt;</a:t>
            </a:r>
            <a:r>
              <a:rPr lang="en-IN" dirty="0" err="1"/>
              <a:t>baseImage</a:t>
            </a:r>
            <a:r>
              <a:rPr lang="en-IN" dirty="0"/>
              <a:t>&gt;java&lt;/</a:t>
            </a:r>
            <a:r>
              <a:rPr lang="en-IN" dirty="0" err="1"/>
              <a:t>baseImage</a:t>
            </a:r>
            <a:r>
              <a:rPr lang="en-IN" dirty="0"/>
              <a:t>&gt;</a:t>
            </a:r>
          </a:p>
          <a:p>
            <a:r>
              <a:rPr lang="en-IN" dirty="0"/>
              <a:t>        &lt;</a:t>
            </a:r>
            <a:r>
              <a:rPr lang="en-IN" dirty="0" err="1"/>
              <a:t>entryPoint</a:t>
            </a:r>
            <a:r>
              <a:rPr lang="en-IN" dirty="0"/>
              <a:t>&gt;["java", "-jar", "/${</a:t>
            </a:r>
            <a:r>
              <a:rPr lang="en-IN" dirty="0" err="1"/>
              <a:t>project.build.finalName</a:t>
            </a:r>
            <a:r>
              <a:rPr lang="en-IN" dirty="0"/>
              <a:t>}.jar"]&lt;/</a:t>
            </a:r>
            <a:r>
              <a:rPr lang="en-IN" dirty="0" err="1"/>
              <a:t>entryPoint</a:t>
            </a:r>
            <a:r>
              <a:rPr lang="en-IN" dirty="0"/>
              <a:t>&gt;</a:t>
            </a:r>
          </a:p>
          <a:p>
            <a:r>
              <a:rPr lang="en-IN" dirty="0"/>
              <a:t>        &lt;!-- copy the service's jar file from target into the root directory of the image --&gt; </a:t>
            </a:r>
          </a:p>
          <a:p>
            <a:r>
              <a:rPr lang="en-IN" dirty="0"/>
              <a:t>        &lt;resources&gt;</a:t>
            </a:r>
          </a:p>
          <a:p>
            <a:r>
              <a:rPr lang="en-IN" dirty="0"/>
              <a:t>           &lt;resource&gt;</a:t>
            </a:r>
          </a:p>
          <a:p>
            <a:r>
              <a:rPr lang="en-IN" dirty="0"/>
              <a:t>             &lt;</a:t>
            </a:r>
            <a:r>
              <a:rPr lang="en-IN" dirty="0" err="1"/>
              <a:t>targetPath</a:t>
            </a:r>
            <a:r>
              <a:rPr lang="en-IN" dirty="0"/>
              <a:t>&gt;/&lt;/</a:t>
            </a:r>
            <a:r>
              <a:rPr lang="en-IN" dirty="0" err="1"/>
              <a:t>targetPath</a:t>
            </a:r>
            <a:r>
              <a:rPr lang="en-IN" dirty="0"/>
              <a:t>&gt;</a:t>
            </a:r>
          </a:p>
          <a:p>
            <a:r>
              <a:rPr lang="en-IN" dirty="0"/>
              <a:t>             &lt;directory&gt;${</a:t>
            </a:r>
            <a:r>
              <a:rPr lang="en-IN" dirty="0" err="1"/>
              <a:t>project.build.directory</a:t>
            </a:r>
            <a:r>
              <a:rPr lang="en-IN" dirty="0"/>
              <a:t>}&lt;/directory&gt;</a:t>
            </a:r>
          </a:p>
          <a:p>
            <a:r>
              <a:rPr lang="en-IN" dirty="0"/>
              <a:t>             &lt;include&gt;${</a:t>
            </a:r>
            <a:r>
              <a:rPr lang="en-IN" dirty="0" err="1"/>
              <a:t>project.build.finalName</a:t>
            </a:r>
            <a:r>
              <a:rPr lang="en-IN" dirty="0"/>
              <a:t>}.jar&lt;/include&gt;</a:t>
            </a:r>
          </a:p>
          <a:p>
            <a:r>
              <a:rPr lang="en-IN" dirty="0"/>
              <a:t>           &lt;/resource&gt;</a:t>
            </a:r>
          </a:p>
          <a:p>
            <a:r>
              <a:rPr lang="en-IN" dirty="0"/>
              <a:t>        &lt;/resources&gt;</a:t>
            </a:r>
          </a:p>
          <a:p>
            <a:r>
              <a:rPr lang="en-IN" dirty="0"/>
              <a:t>      &lt;/configuration&gt;</a:t>
            </a:r>
          </a:p>
          <a:p>
            <a:r>
              <a:rPr lang="en-IN" dirty="0"/>
              <a:t>    &lt;/plugin&gt;</a:t>
            </a:r>
          </a:p>
        </p:txBody>
      </p:sp>
      <p:sp>
        <p:nvSpPr>
          <p:cNvPr id="3" name="Title 2"/>
          <p:cNvSpPr>
            <a:spLocks noGrp="1"/>
          </p:cNvSpPr>
          <p:nvPr>
            <p:ph type="title"/>
          </p:nvPr>
        </p:nvSpPr>
        <p:spPr/>
        <p:txBody>
          <a:bodyPr/>
          <a:lstStyle/>
          <a:p>
            <a:r>
              <a:rPr lang="en-IN" dirty="0" err="1" smtClean="0"/>
              <a:t>Springboot</a:t>
            </a:r>
            <a:r>
              <a:rPr lang="en-IN" dirty="0" smtClean="0"/>
              <a:t> Docker</a:t>
            </a:r>
            <a:endParaRPr lang="en-IN" dirty="0"/>
          </a:p>
        </p:txBody>
      </p:sp>
    </p:spTree>
    <p:extLst>
      <p:ext uri="{BB962C8B-B14F-4D97-AF65-F5344CB8AC3E}">
        <p14:creationId xmlns:p14="http://schemas.microsoft.com/office/powerpoint/2010/main" val="124852532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t>Spring boot Project Build</a:t>
            </a:r>
          </a:p>
          <a:p>
            <a:endParaRPr lang="en-IN" dirty="0"/>
          </a:p>
          <a:p>
            <a:r>
              <a:rPr lang="en-IN" dirty="0" smtClean="0"/>
              <a:t>Goal package </a:t>
            </a:r>
            <a:r>
              <a:rPr lang="en-IN" dirty="0" err="1" smtClean="0"/>
              <a:t>docker:build</a:t>
            </a:r>
            <a:endParaRPr lang="en-IN" dirty="0" smtClean="0"/>
          </a:p>
          <a:p>
            <a:r>
              <a:rPr lang="en-IN" dirty="0" err="1"/>
              <a:t>mvn</a:t>
            </a:r>
            <a:r>
              <a:rPr lang="en-IN" dirty="0"/>
              <a:t> clean install </a:t>
            </a:r>
            <a:r>
              <a:rPr lang="en-IN" dirty="0" err="1"/>
              <a:t>dockerfile:build</a:t>
            </a:r>
            <a:endParaRPr lang="en-IN" dirty="0"/>
          </a:p>
          <a:p>
            <a:r>
              <a:rPr lang="en-IN" dirty="0" smtClean="0"/>
              <a:t>Docker folder created and </a:t>
            </a:r>
            <a:r>
              <a:rPr lang="en-IN" dirty="0" err="1" smtClean="0"/>
              <a:t>docker</a:t>
            </a:r>
            <a:r>
              <a:rPr lang="en-IN" dirty="0" smtClean="0"/>
              <a:t> image name example deployed in </a:t>
            </a:r>
            <a:r>
              <a:rPr lang="en-IN" dirty="0" err="1" smtClean="0"/>
              <a:t>docker</a:t>
            </a:r>
            <a:r>
              <a:rPr lang="en-IN" dirty="0" smtClean="0"/>
              <a:t> machine</a:t>
            </a:r>
          </a:p>
          <a:p>
            <a:r>
              <a:rPr lang="en-IN" dirty="0" smtClean="0"/>
              <a:t>Check </a:t>
            </a:r>
            <a:r>
              <a:rPr lang="en-IN" dirty="0" err="1" smtClean="0"/>
              <a:t>docker</a:t>
            </a:r>
            <a:r>
              <a:rPr lang="en-IN" dirty="0" smtClean="0"/>
              <a:t> images</a:t>
            </a:r>
          </a:p>
          <a:p>
            <a:r>
              <a:rPr lang="en-IN" dirty="0" smtClean="0"/>
              <a:t>Docker  </a:t>
            </a:r>
            <a:r>
              <a:rPr lang="en-IN" dirty="0" err="1" smtClean="0"/>
              <a:t>ps</a:t>
            </a:r>
            <a:endParaRPr lang="en-IN" dirty="0" smtClean="0"/>
          </a:p>
          <a:p>
            <a:endParaRPr lang="en-IN" dirty="0"/>
          </a:p>
        </p:txBody>
      </p:sp>
      <p:sp>
        <p:nvSpPr>
          <p:cNvPr id="3" name="Title 2"/>
          <p:cNvSpPr>
            <a:spLocks noGrp="1"/>
          </p:cNvSpPr>
          <p:nvPr>
            <p:ph type="title"/>
          </p:nvPr>
        </p:nvSpPr>
        <p:spPr/>
        <p:txBody>
          <a:bodyPr/>
          <a:lstStyle/>
          <a:p>
            <a:r>
              <a:rPr lang="en-IN" dirty="0" err="1" smtClean="0"/>
              <a:t>Springboot</a:t>
            </a:r>
            <a:r>
              <a:rPr lang="en-IN" dirty="0" smtClean="0"/>
              <a:t> Docker</a:t>
            </a:r>
            <a:endParaRPr lang="en-IN" dirty="0"/>
          </a:p>
        </p:txBody>
      </p:sp>
    </p:spTree>
    <p:extLst>
      <p:ext uri="{BB962C8B-B14F-4D97-AF65-F5344CB8AC3E}">
        <p14:creationId xmlns:p14="http://schemas.microsoft.com/office/powerpoint/2010/main" val="185425906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t>Docker run –t –name </a:t>
            </a:r>
            <a:r>
              <a:rPr lang="en-IN" dirty="0" err="1" smtClean="0"/>
              <a:t>sampleapp</a:t>
            </a:r>
            <a:r>
              <a:rPr lang="en-IN" dirty="0" smtClean="0"/>
              <a:t> –link v1db –p 8080:8080 </a:t>
            </a:r>
            <a:r>
              <a:rPr lang="en-IN" dirty="0" err="1" smtClean="0"/>
              <a:t>example:latest</a:t>
            </a:r>
            <a:endParaRPr lang="en-IN" dirty="0" smtClean="0"/>
          </a:p>
          <a:p>
            <a:endParaRPr lang="en-IN" dirty="0"/>
          </a:p>
          <a:p>
            <a:r>
              <a:rPr lang="en-IN" dirty="0" err="1" smtClean="0"/>
              <a:t>Example:latest</a:t>
            </a:r>
            <a:r>
              <a:rPr lang="en-IN" dirty="0" smtClean="0"/>
              <a:t> --- image name</a:t>
            </a:r>
          </a:p>
          <a:p>
            <a:r>
              <a:rPr lang="en-IN" dirty="0" smtClean="0"/>
              <a:t>--name – container reference</a:t>
            </a:r>
          </a:p>
          <a:p>
            <a:r>
              <a:rPr lang="en-IN" dirty="0" smtClean="0"/>
              <a:t>--link – </a:t>
            </a:r>
            <a:r>
              <a:rPr lang="en-IN" dirty="0" err="1" smtClean="0"/>
              <a:t>db</a:t>
            </a:r>
            <a:r>
              <a:rPr lang="en-IN" dirty="0" smtClean="0"/>
              <a:t> ref in container </a:t>
            </a:r>
            <a:endParaRPr lang="en-IN" dirty="0"/>
          </a:p>
        </p:txBody>
      </p:sp>
      <p:sp>
        <p:nvSpPr>
          <p:cNvPr id="3" name="Title 2"/>
          <p:cNvSpPr>
            <a:spLocks noGrp="1"/>
          </p:cNvSpPr>
          <p:nvPr>
            <p:ph type="title"/>
          </p:nvPr>
        </p:nvSpPr>
        <p:spPr/>
        <p:txBody>
          <a:bodyPr/>
          <a:lstStyle/>
          <a:p>
            <a:r>
              <a:rPr lang="en-IN" dirty="0" err="1" smtClean="0"/>
              <a:t>Springboot</a:t>
            </a:r>
            <a:r>
              <a:rPr lang="en-IN" dirty="0" smtClean="0"/>
              <a:t> Docker</a:t>
            </a:r>
            <a:endParaRPr lang="en-IN" dirty="0"/>
          </a:p>
        </p:txBody>
      </p:sp>
      <p:sp>
        <p:nvSpPr>
          <p:cNvPr id="5" name="Rectangle 4"/>
          <p:cNvSpPr/>
          <p:nvPr/>
        </p:nvSpPr>
        <p:spPr>
          <a:xfrm>
            <a:off x="461035" y="4724400"/>
            <a:ext cx="8224178" cy="646331"/>
          </a:xfrm>
          <a:prstGeom prst="rect">
            <a:avLst/>
          </a:prstGeom>
        </p:spPr>
        <p:txBody>
          <a:bodyPr wrap="square">
            <a:spAutoFit/>
          </a:bodyPr>
          <a:lstStyle/>
          <a:p>
            <a:r>
              <a:rPr lang="en-US" dirty="0" err="1"/>
              <a:t>docker</a:t>
            </a:r>
            <a:r>
              <a:rPr lang="en-US" dirty="0"/>
              <a:t> run -h </a:t>
            </a:r>
            <a:r>
              <a:rPr lang="en-US" dirty="0" smtClean="0"/>
              <a:t>192.168.99.100 -</a:t>
            </a:r>
            <a:r>
              <a:rPr lang="en-US" dirty="0"/>
              <a:t>p </a:t>
            </a:r>
            <a:r>
              <a:rPr lang="en-US" dirty="0" smtClean="0"/>
              <a:t>7070:7070 -t </a:t>
            </a:r>
            <a:r>
              <a:rPr lang="en-US" dirty="0"/>
              <a:t>my-repo/example  --name </a:t>
            </a:r>
            <a:r>
              <a:rPr lang="en-US" dirty="0" err="1"/>
              <a:t>my-repo-image:latest</a:t>
            </a:r>
            <a:endParaRPr lang="en-IN" dirty="0"/>
          </a:p>
        </p:txBody>
      </p:sp>
    </p:spTree>
    <p:extLst>
      <p:ext uri="{BB962C8B-B14F-4D97-AF65-F5344CB8AC3E}">
        <p14:creationId xmlns:p14="http://schemas.microsoft.com/office/powerpoint/2010/main" val="3338498992"/>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What Is Kubernetes?</a:t>
            </a:r>
            <a:endParaRPr lang="en-US" dirty="0"/>
          </a:p>
          <a:p>
            <a:r>
              <a:rPr lang="en-US" dirty="0"/>
              <a:t>Kubernetes is an open-source container management (orchestration) tool. It’s container management responsibilities include container deployment, scaling &amp; descaling of containers &amp; container load balancing.</a:t>
            </a:r>
          </a:p>
          <a:p>
            <a:endParaRPr lang="en-IN" dirty="0"/>
          </a:p>
        </p:txBody>
      </p:sp>
      <p:sp>
        <p:nvSpPr>
          <p:cNvPr id="3" name="Title 2"/>
          <p:cNvSpPr>
            <a:spLocks noGrp="1"/>
          </p:cNvSpPr>
          <p:nvPr>
            <p:ph type="title"/>
          </p:nvPr>
        </p:nvSpPr>
        <p:spPr/>
        <p:txBody>
          <a:bodyPr/>
          <a:lstStyle/>
          <a:p>
            <a:r>
              <a:rPr lang="en-US" dirty="0"/>
              <a:t>What Is Kubernetes? An Introduction To Container Orchestration Tool</a:t>
            </a:r>
          </a:p>
        </p:txBody>
      </p:sp>
    </p:spTree>
    <p:extLst>
      <p:ext uri="{BB962C8B-B14F-4D97-AF65-F5344CB8AC3E}">
        <p14:creationId xmlns:p14="http://schemas.microsoft.com/office/powerpoint/2010/main" val="39628155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Why Use Kubernetes?</a:t>
            </a:r>
            <a:endParaRPr lang="en-US" dirty="0"/>
          </a:p>
          <a:p>
            <a:r>
              <a:rPr lang="en-US" dirty="0"/>
              <a:t>Companies out there maybe using Docker or Rocket or maybe simply Linux containers for containerizing their applications. But, whatever it is, they use it on a massive scale. They don’t stop at using 1 or 2 containers in Prod. But rather, </a:t>
            </a:r>
            <a:r>
              <a:rPr lang="en-US" b="1" dirty="0"/>
              <a:t>10’s or 100’s</a:t>
            </a:r>
            <a:r>
              <a:rPr lang="en-US" dirty="0"/>
              <a:t> of containers for load balancing the traffic and ensuring high availability.</a:t>
            </a:r>
          </a:p>
          <a:p>
            <a:r>
              <a:rPr lang="en-US" dirty="0" smtClean="0"/>
              <a:t>.</a:t>
            </a:r>
            <a:endParaRPr lang="en-US" dirty="0"/>
          </a:p>
          <a:p>
            <a:endParaRPr lang="en-IN" dirty="0"/>
          </a:p>
        </p:txBody>
      </p:sp>
      <p:sp>
        <p:nvSpPr>
          <p:cNvPr id="3" name="Title 2"/>
          <p:cNvSpPr>
            <a:spLocks noGrp="1"/>
          </p:cNvSpPr>
          <p:nvPr>
            <p:ph type="title"/>
          </p:nvPr>
        </p:nvSpPr>
        <p:spPr/>
        <p:txBody>
          <a:bodyPr/>
          <a:lstStyle/>
          <a:p>
            <a:r>
              <a:rPr lang="en-US" dirty="0"/>
              <a:t>What Is Kubernetes? An Introduction To Container Orchestration Tool</a:t>
            </a:r>
          </a:p>
        </p:txBody>
      </p:sp>
    </p:spTree>
    <p:extLst>
      <p:ext uri="{BB962C8B-B14F-4D97-AF65-F5344CB8AC3E}">
        <p14:creationId xmlns:p14="http://schemas.microsoft.com/office/powerpoint/2010/main" val="13854712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1jnx9ba8s6j9r.cloudfront.net/blog/wp-content/uploads/2018/05/feature-of-kubernet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844" y="1752600"/>
            <a:ext cx="8077200" cy="4191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36031" y="990600"/>
            <a:ext cx="4262705" cy="523220"/>
          </a:xfrm>
          <a:prstGeom prst="rect">
            <a:avLst/>
          </a:prstGeom>
        </p:spPr>
        <p:txBody>
          <a:bodyPr wrap="none">
            <a:spAutoFit/>
          </a:bodyPr>
          <a:lstStyle/>
          <a:p>
            <a:pPr algn="just"/>
            <a:r>
              <a:rPr lang="en-IN" sz="2800" b="1" dirty="0">
                <a:solidFill>
                  <a:srgbClr val="222222"/>
                </a:solidFill>
                <a:latin typeface="Noto Serif"/>
              </a:rPr>
              <a:t>Features Of Kubernetes</a:t>
            </a:r>
            <a:endParaRPr lang="en-IN" sz="2800" b="0" i="0" dirty="0">
              <a:solidFill>
                <a:srgbClr val="333333"/>
              </a:solidFill>
              <a:effectLst/>
              <a:latin typeface="Noto Serif"/>
            </a:endParaRPr>
          </a:p>
        </p:txBody>
      </p:sp>
    </p:spTree>
    <p:extLst>
      <p:ext uri="{BB962C8B-B14F-4D97-AF65-F5344CB8AC3E}">
        <p14:creationId xmlns:p14="http://schemas.microsoft.com/office/powerpoint/2010/main" val="157622789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kubernetes architecture - what is kubernete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81200"/>
            <a:ext cx="8550382" cy="334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8856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1026" name="Picture 2" descr="Image ti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1981200"/>
            <a:ext cx="7299687"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62095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5" name="Picture 4"/>
          <p:cNvPicPr>
            <a:picLocks noChangeAspect="1"/>
          </p:cNvPicPr>
          <p:nvPr/>
        </p:nvPicPr>
        <p:blipFill rotWithShape="1">
          <a:blip r:embed="rId2"/>
          <a:srcRect l="9167" t="23332" r="10000" b="12964"/>
          <a:stretch/>
        </p:blipFill>
        <p:spPr>
          <a:xfrm>
            <a:off x="609600" y="1752600"/>
            <a:ext cx="8078972" cy="3581400"/>
          </a:xfrm>
          <a:prstGeom prst="rect">
            <a:avLst/>
          </a:prstGeom>
        </p:spPr>
      </p:pic>
    </p:spTree>
    <p:extLst>
      <p:ext uri="{BB962C8B-B14F-4D97-AF65-F5344CB8AC3E}">
        <p14:creationId xmlns:p14="http://schemas.microsoft.com/office/powerpoint/2010/main" val="308308744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4" name="Picture 3"/>
          <p:cNvPicPr>
            <a:picLocks noChangeAspect="1"/>
          </p:cNvPicPr>
          <p:nvPr/>
        </p:nvPicPr>
        <p:blipFill rotWithShape="1">
          <a:blip r:embed="rId2"/>
          <a:srcRect l="20833" t="15926" r="22499" b="20371"/>
          <a:stretch/>
        </p:blipFill>
        <p:spPr>
          <a:xfrm>
            <a:off x="609600" y="1371599"/>
            <a:ext cx="8056696" cy="5094675"/>
          </a:xfrm>
          <a:prstGeom prst="rect">
            <a:avLst/>
          </a:prstGeom>
        </p:spPr>
      </p:pic>
    </p:spTree>
    <p:extLst>
      <p:ext uri="{BB962C8B-B14F-4D97-AF65-F5344CB8AC3E}">
        <p14:creationId xmlns:p14="http://schemas.microsoft.com/office/powerpoint/2010/main" val="7103933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Microservices Features - What Is Microservice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8534400" cy="42108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8400" y="838200"/>
            <a:ext cx="3657600" cy="461665"/>
          </a:xfrm>
          <a:prstGeom prst="rect">
            <a:avLst/>
          </a:prstGeom>
        </p:spPr>
        <p:txBody>
          <a:bodyPr wrap="square">
            <a:spAutoFit/>
          </a:bodyPr>
          <a:lstStyle/>
          <a:p>
            <a:pPr algn="just"/>
            <a:r>
              <a:rPr lang="en-IN" sz="2400" b="1" dirty="0" err="1">
                <a:solidFill>
                  <a:srgbClr val="222222"/>
                </a:solidFill>
                <a:latin typeface="Noto Serif"/>
              </a:rPr>
              <a:t>Microservices</a:t>
            </a:r>
            <a:r>
              <a:rPr lang="en-IN" sz="2400" b="1" dirty="0">
                <a:solidFill>
                  <a:srgbClr val="222222"/>
                </a:solidFill>
                <a:latin typeface="Noto Serif"/>
              </a:rPr>
              <a:t> Features</a:t>
            </a:r>
            <a:endParaRPr lang="en-IN" sz="2400" b="0" i="0" dirty="0">
              <a:solidFill>
                <a:srgbClr val="333333"/>
              </a:solidFill>
              <a:effectLst/>
              <a:latin typeface="Noto Serif"/>
            </a:endParaRPr>
          </a:p>
        </p:txBody>
      </p:sp>
    </p:spTree>
    <p:extLst>
      <p:ext uri="{BB962C8B-B14F-4D97-AF65-F5344CB8AC3E}">
        <p14:creationId xmlns:p14="http://schemas.microsoft.com/office/powerpoint/2010/main" val="393334004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2" name="Picture 1"/>
          <p:cNvPicPr>
            <a:picLocks noChangeAspect="1"/>
          </p:cNvPicPr>
          <p:nvPr/>
        </p:nvPicPr>
        <p:blipFill rotWithShape="1">
          <a:blip r:embed="rId2"/>
          <a:srcRect l="1666" t="4075" r="833" b="60370"/>
          <a:stretch/>
        </p:blipFill>
        <p:spPr>
          <a:xfrm>
            <a:off x="176561" y="4267200"/>
            <a:ext cx="8915400" cy="1828800"/>
          </a:xfrm>
          <a:prstGeom prst="rect">
            <a:avLst/>
          </a:prstGeom>
        </p:spPr>
      </p:pic>
      <p:pic>
        <p:nvPicPr>
          <p:cNvPr id="5" name="Picture 4"/>
          <p:cNvPicPr>
            <a:picLocks noChangeAspect="1"/>
          </p:cNvPicPr>
          <p:nvPr/>
        </p:nvPicPr>
        <p:blipFill rotWithShape="1">
          <a:blip r:embed="rId3"/>
          <a:srcRect t="10980" b="43530"/>
          <a:stretch/>
        </p:blipFill>
        <p:spPr>
          <a:xfrm>
            <a:off x="-16727" y="1447800"/>
            <a:ext cx="9144000" cy="2209800"/>
          </a:xfrm>
          <a:prstGeom prst="rect">
            <a:avLst/>
          </a:prstGeom>
        </p:spPr>
      </p:pic>
    </p:spTree>
    <p:extLst>
      <p:ext uri="{BB962C8B-B14F-4D97-AF65-F5344CB8AC3E}">
        <p14:creationId xmlns:p14="http://schemas.microsoft.com/office/powerpoint/2010/main" val="308680395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 With  Multiple Port</a:t>
            </a:r>
            <a:endParaRPr lang="en-IN" dirty="0"/>
          </a:p>
        </p:txBody>
      </p:sp>
      <p:pic>
        <p:nvPicPr>
          <p:cNvPr id="4" name="Picture 3"/>
          <p:cNvPicPr>
            <a:picLocks noChangeAspect="1"/>
          </p:cNvPicPr>
          <p:nvPr/>
        </p:nvPicPr>
        <p:blipFill rotWithShape="1">
          <a:blip r:embed="rId2"/>
          <a:srcRect l="19167" t="11481" r="10000" b="15926"/>
          <a:stretch/>
        </p:blipFill>
        <p:spPr>
          <a:xfrm>
            <a:off x="381000" y="1447800"/>
            <a:ext cx="8195388" cy="4724400"/>
          </a:xfrm>
          <a:prstGeom prst="rect">
            <a:avLst/>
          </a:prstGeom>
        </p:spPr>
      </p:pic>
    </p:spTree>
    <p:extLst>
      <p:ext uri="{BB962C8B-B14F-4D97-AF65-F5344CB8AC3E}">
        <p14:creationId xmlns:p14="http://schemas.microsoft.com/office/powerpoint/2010/main" val="50266894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 With  Multiple Port</a:t>
            </a:r>
            <a:endParaRPr lang="en-IN" dirty="0"/>
          </a:p>
        </p:txBody>
      </p:sp>
      <p:pic>
        <p:nvPicPr>
          <p:cNvPr id="2" name="Picture 1"/>
          <p:cNvPicPr>
            <a:picLocks noChangeAspect="1"/>
          </p:cNvPicPr>
          <p:nvPr/>
        </p:nvPicPr>
        <p:blipFill rotWithShape="1">
          <a:blip r:embed="rId2"/>
          <a:srcRect l="10834" t="20740" r="9166" b="15556"/>
          <a:stretch/>
        </p:blipFill>
        <p:spPr>
          <a:xfrm>
            <a:off x="488912" y="1752600"/>
            <a:ext cx="8165805" cy="3657600"/>
          </a:xfrm>
          <a:prstGeom prst="rect">
            <a:avLst/>
          </a:prstGeom>
        </p:spPr>
      </p:pic>
    </p:spTree>
    <p:extLst>
      <p:ext uri="{BB962C8B-B14F-4D97-AF65-F5344CB8AC3E}">
        <p14:creationId xmlns:p14="http://schemas.microsoft.com/office/powerpoint/2010/main" val="86897629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 With  Multiple Port</a:t>
            </a:r>
            <a:endParaRPr lang="en-IN" dirty="0"/>
          </a:p>
        </p:txBody>
      </p:sp>
      <p:pic>
        <p:nvPicPr>
          <p:cNvPr id="4" name="Picture 3"/>
          <p:cNvPicPr>
            <a:picLocks noChangeAspect="1"/>
          </p:cNvPicPr>
          <p:nvPr/>
        </p:nvPicPr>
        <p:blipFill rotWithShape="1">
          <a:blip r:embed="rId2"/>
          <a:srcRect l="13333" t="5555" r="12500" b="32222"/>
          <a:stretch/>
        </p:blipFill>
        <p:spPr>
          <a:xfrm>
            <a:off x="374582" y="1676400"/>
            <a:ext cx="8378165" cy="4343400"/>
          </a:xfrm>
          <a:prstGeom prst="rect">
            <a:avLst/>
          </a:prstGeom>
        </p:spPr>
      </p:pic>
    </p:spTree>
    <p:extLst>
      <p:ext uri="{BB962C8B-B14F-4D97-AF65-F5344CB8AC3E}">
        <p14:creationId xmlns:p14="http://schemas.microsoft.com/office/powerpoint/2010/main" val="304211939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Feign Client</a:t>
            </a:r>
            <a:endParaRPr lang="en-IN" dirty="0"/>
          </a:p>
        </p:txBody>
      </p:sp>
      <p:pic>
        <p:nvPicPr>
          <p:cNvPr id="1026" name="Picture 2" descr="https://1.bp.blogspot.com/-cLPct-Cfx3w/WYNgnPfYYJI/AAAAAAAAFqE/3mqTXBrAaOEA9JmkYx9uRgph0prtprSDgCLcBGAs/s640/Microservices%2BCommunication_%2BFeign%2Bas%2BRest%2BCli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002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41440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272057"/>
            <a:ext cx="6578203" cy="1170385"/>
          </a:xfrm>
        </p:spPr>
        <p:txBody>
          <a:bodyPr anchor="t"/>
          <a:lstStyle/>
          <a:p>
            <a:r>
              <a:rPr lang="en-IN" dirty="0" smtClean="0"/>
              <a:t>RIBBON LOAD BALANCER</a:t>
            </a:r>
            <a:endParaRPr lang="en-IN" dirty="0"/>
          </a:p>
        </p:txBody>
      </p:sp>
      <p:pic>
        <p:nvPicPr>
          <p:cNvPr id="1026" name="Picture 2" descr="https://4.bp.blogspot.com/-zn0D2jRDfLo/V-SPSHMibMI/AAAAAAAADVw/4-fpZWa0cocXtHS-6CrqKrwM4Vjo34rQACLcB/s640/l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193" y="1295400"/>
            <a:ext cx="6723807" cy="436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76478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o7planning.org/en/11739/cache/images/i/1566069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600200"/>
            <a:ext cx="520065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6186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s://o7planning.org/en/11739/cache/images/i/1562162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737235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15137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o7planning.org/en/11739/cache/images/i/156252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10" y="2362200"/>
            <a:ext cx="90678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203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o7planning.org/en/11739/cache/images/i/1566728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71600"/>
            <a:ext cx="5886450" cy="482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095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dvantages Of Microservices - What Is Microservices - Edure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600200"/>
            <a:ext cx="9296400" cy="42728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752600" y="685800"/>
            <a:ext cx="4496744" cy="461665"/>
          </a:xfrm>
          <a:prstGeom prst="rect">
            <a:avLst/>
          </a:prstGeom>
        </p:spPr>
        <p:txBody>
          <a:bodyPr wrap="none">
            <a:spAutoFit/>
          </a:bodyPr>
          <a:lstStyle/>
          <a:p>
            <a:pPr algn="just"/>
            <a:r>
              <a:rPr lang="en-IN" sz="2400" b="1" dirty="0">
                <a:solidFill>
                  <a:srgbClr val="222222"/>
                </a:solidFill>
                <a:latin typeface="Noto Serif"/>
              </a:rPr>
              <a:t>Advantages Of </a:t>
            </a:r>
            <a:r>
              <a:rPr lang="en-IN" sz="2400" b="1" dirty="0" err="1">
                <a:solidFill>
                  <a:srgbClr val="222222"/>
                </a:solidFill>
                <a:latin typeface="Noto Serif"/>
              </a:rPr>
              <a:t>Microservices</a:t>
            </a:r>
            <a:endParaRPr lang="en-IN" sz="2400" b="0" i="0" dirty="0">
              <a:solidFill>
                <a:srgbClr val="333333"/>
              </a:solidFill>
              <a:effectLst/>
              <a:latin typeface="Noto Serif"/>
            </a:endParaRPr>
          </a:p>
        </p:txBody>
      </p:sp>
    </p:spTree>
    <p:extLst>
      <p:ext uri="{BB962C8B-B14F-4D97-AF65-F5344CB8AC3E}">
        <p14:creationId xmlns:p14="http://schemas.microsoft.com/office/powerpoint/2010/main" val="191927532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o7planning.org/en/11739/cache/images/i/156677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609600"/>
            <a:ext cx="5905500" cy="543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38295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3" name="Content Placeholder 2"/>
          <p:cNvSpPr>
            <a:spLocks noGrp="1"/>
          </p:cNvSpPr>
          <p:nvPr>
            <p:ph idx="4294967295"/>
          </p:nvPr>
        </p:nvSpPr>
        <p:spPr>
          <a:xfrm>
            <a:off x="609600" y="1600200"/>
            <a:ext cx="8153400" cy="4343400"/>
          </a:xfrm>
          <a:prstGeom prst="rect">
            <a:avLst/>
          </a:prstGeom>
        </p:spPr>
        <p:txBody>
          <a:bodyPr>
            <a:normAutofit/>
          </a:bodyPr>
          <a:lstStyle/>
          <a:p>
            <a:r>
              <a:rPr lang="en-IN" sz="2100" dirty="0"/>
              <a:t>Ribbon is a client-side load balancer, which gives you a lot of control over the </a:t>
            </a:r>
            <a:r>
              <a:rPr lang="en-IN" sz="2100" dirty="0" err="1"/>
              <a:t>behavior</a:t>
            </a:r>
            <a:r>
              <a:rPr lang="en-IN" sz="2100" dirty="0"/>
              <a:t> of HTTP and TCP clients. </a:t>
            </a:r>
          </a:p>
          <a:p>
            <a:r>
              <a:rPr lang="en-IN" sz="2100" dirty="0"/>
              <a:t>Ribbon's Client component offers a good set of configuration options such as connection timeouts, retries, retry algorithm (exponential, bounded back off) etc. </a:t>
            </a:r>
          </a:p>
          <a:p>
            <a:r>
              <a:rPr lang="en-IN" sz="2100" dirty="0"/>
              <a:t>Ribbon comes built in with a pluggable and customizable Load Balancing component. </a:t>
            </a:r>
          </a:p>
        </p:txBody>
      </p:sp>
    </p:spTree>
    <p:extLst>
      <p:ext uri="{BB962C8B-B14F-4D97-AF65-F5344CB8AC3E}">
        <p14:creationId xmlns:p14="http://schemas.microsoft.com/office/powerpoint/2010/main" val="407703913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3" name="Content Placeholder 2"/>
          <p:cNvSpPr>
            <a:spLocks noGrp="1"/>
          </p:cNvSpPr>
          <p:nvPr>
            <p:ph idx="4294967295"/>
          </p:nvPr>
        </p:nvSpPr>
        <p:spPr>
          <a:xfrm>
            <a:off x="435014" y="1752600"/>
            <a:ext cx="8404185" cy="3886200"/>
          </a:xfrm>
          <a:prstGeom prst="rect">
            <a:avLst/>
          </a:prstGeom>
        </p:spPr>
        <p:txBody>
          <a:bodyPr>
            <a:normAutofit/>
          </a:bodyPr>
          <a:lstStyle/>
          <a:p>
            <a:r>
              <a:rPr lang="en-IN" sz="2100" dirty="0"/>
              <a:t>Some of the load balancing strategies offered are listed below:</a:t>
            </a:r>
          </a:p>
          <a:p>
            <a:r>
              <a:rPr lang="en-IN" sz="2100" dirty="0"/>
              <a:t>Simple Round Robin LB</a:t>
            </a:r>
          </a:p>
          <a:p>
            <a:r>
              <a:rPr lang="en-IN" sz="2100" dirty="0"/>
              <a:t>Weighted Response Time LB</a:t>
            </a:r>
          </a:p>
          <a:p>
            <a:r>
              <a:rPr lang="en-IN" sz="2100" dirty="0"/>
              <a:t>Zone Aware Round Robin LB</a:t>
            </a:r>
          </a:p>
          <a:p>
            <a:r>
              <a:rPr lang="en-IN" sz="2100" dirty="0"/>
              <a:t>Random LB</a:t>
            </a:r>
          </a:p>
        </p:txBody>
      </p:sp>
    </p:spTree>
    <p:extLst>
      <p:ext uri="{BB962C8B-B14F-4D97-AF65-F5344CB8AC3E}">
        <p14:creationId xmlns:p14="http://schemas.microsoft.com/office/powerpoint/2010/main" val="406167101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3" name="Content Placeholder 2"/>
          <p:cNvSpPr>
            <a:spLocks noGrp="1"/>
          </p:cNvSpPr>
          <p:nvPr>
            <p:ph idx="4294967295"/>
          </p:nvPr>
        </p:nvSpPr>
        <p:spPr>
          <a:xfrm>
            <a:off x="461034" y="1600200"/>
            <a:ext cx="8378165" cy="3962400"/>
          </a:xfrm>
          <a:prstGeom prst="rect">
            <a:avLst/>
          </a:prstGeom>
        </p:spPr>
        <p:txBody>
          <a:bodyPr>
            <a:normAutofit/>
          </a:bodyPr>
          <a:lstStyle/>
          <a:p>
            <a:r>
              <a:rPr lang="en-IN" sz="2100" dirty="0"/>
              <a:t>Ribbon provides the following features:</a:t>
            </a:r>
          </a:p>
          <a:p>
            <a:r>
              <a:rPr lang="en-IN" sz="2100" dirty="0"/>
              <a:t>Load balancing</a:t>
            </a:r>
          </a:p>
          <a:p>
            <a:r>
              <a:rPr lang="en-IN" sz="2100" dirty="0"/>
              <a:t>Fault tolerance</a:t>
            </a:r>
          </a:p>
          <a:p>
            <a:r>
              <a:rPr lang="en-IN" sz="2100" dirty="0"/>
              <a:t>Multiple protocols (HTTP, TCP, UDP) support in an asynchronous and reactive model</a:t>
            </a:r>
          </a:p>
          <a:p>
            <a:r>
              <a:rPr lang="en-IN" sz="2100" dirty="0"/>
              <a:t>Caching and batching</a:t>
            </a:r>
          </a:p>
        </p:txBody>
      </p:sp>
    </p:spTree>
    <p:extLst>
      <p:ext uri="{BB962C8B-B14F-4D97-AF65-F5344CB8AC3E}">
        <p14:creationId xmlns:p14="http://schemas.microsoft.com/office/powerpoint/2010/main" val="220124754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graphicFrame>
        <p:nvGraphicFramePr>
          <p:cNvPr id="4" name="Table 3"/>
          <p:cNvGraphicFramePr>
            <a:graphicFrameLocks noGrp="1"/>
          </p:cNvGraphicFramePr>
          <p:nvPr/>
        </p:nvGraphicFramePr>
        <p:xfrm>
          <a:off x="457200" y="2227921"/>
          <a:ext cx="8228013" cy="3130820"/>
        </p:xfrm>
        <a:graphic>
          <a:graphicData uri="http://schemas.openxmlformats.org/drawingml/2006/table">
            <a:tbl>
              <a:tblPr/>
              <a:tblGrid>
                <a:gridCol w="2742671"/>
                <a:gridCol w="2742671"/>
                <a:gridCol w="2742671"/>
              </a:tblGrid>
              <a:tr h="329560">
                <a:tc>
                  <a:txBody>
                    <a:bodyPr/>
                    <a:lstStyle/>
                    <a:p>
                      <a:pPr algn="ctr"/>
                      <a:r>
                        <a:rPr lang="en-IN" sz="1600" b="1" dirty="0">
                          <a:effectLst/>
                        </a:rPr>
                        <a:t>Bean Type</a:t>
                      </a:r>
                    </a:p>
                  </a:txBody>
                  <a:tcPr marL="89256" marR="89256" marT="41195" marB="41195">
                    <a:lnL>
                      <a:noFill/>
                    </a:lnL>
                    <a:lnR w="7620" cap="flat" cmpd="sng" algn="ctr">
                      <a:solidFill>
                        <a:schemeClr val="bg1"/>
                      </a:solidFill>
                      <a:prstDash val="solid"/>
                      <a:round/>
                      <a:headEnd type="none" w="med" len="med"/>
                      <a:tailEnd type="none" w="med" len="med"/>
                    </a:lnR>
                    <a:lnT>
                      <a:noFill/>
                    </a:lnT>
                    <a:lnB w="7620" cap="flat" cmpd="sng" algn="ctr">
                      <a:solidFill>
                        <a:schemeClr val="bg1"/>
                      </a:solidFill>
                      <a:prstDash val="solid"/>
                      <a:round/>
                      <a:headEnd type="none" w="med" len="med"/>
                      <a:tailEnd type="none" w="med" len="med"/>
                    </a:lnB>
                    <a:solidFill>
                      <a:srgbClr val="FFFFFF"/>
                    </a:solidFill>
                  </a:tcPr>
                </a:tc>
                <a:tc>
                  <a:txBody>
                    <a:bodyPr/>
                    <a:lstStyle/>
                    <a:p>
                      <a:pPr algn="ctr"/>
                      <a:r>
                        <a:rPr lang="en-IN" sz="1600" b="1">
                          <a:effectLst/>
                        </a:rPr>
                        <a:t>Bean Name</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a:noFill/>
                    </a:lnT>
                    <a:lnB w="7620" cap="flat" cmpd="sng" algn="ctr">
                      <a:solidFill>
                        <a:schemeClr val="bg1"/>
                      </a:solidFill>
                      <a:prstDash val="solid"/>
                      <a:round/>
                      <a:headEnd type="none" w="med" len="med"/>
                      <a:tailEnd type="none" w="med" len="med"/>
                    </a:lnB>
                    <a:solidFill>
                      <a:srgbClr val="FFFFFF"/>
                    </a:solidFill>
                  </a:tcPr>
                </a:tc>
                <a:tc>
                  <a:txBody>
                    <a:bodyPr/>
                    <a:lstStyle/>
                    <a:p>
                      <a:pPr algn="ctr"/>
                      <a:r>
                        <a:rPr lang="en-IN" sz="1600" b="1">
                          <a:effectLst/>
                        </a:rPr>
                        <a:t>Class Name</a:t>
                      </a:r>
                    </a:p>
                  </a:txBody>
                  <a:tcPr marL="89256" marR="89256" marT="41195" marB="41195">
                    <a:lnL w="7620" cap="flat" cmpd="sng" algn="ctr">
                      <a:solidFill>
                        <a:schemeClr val="bg1"/>
                      </a:solidFill>
                      <a:prstDash val="solid"/>
                      <a:round/>
                      <a:headEnd type="none" w="med" len="med"/>
                      <a:tailEnd type="none" w="med" len="med"/>
                    </a:lnL>
                    <a:lnR>
                      <a:noFill/>
                    </a:lnR>
                    <a:lnT>
                      <a:noFill/>
                    </a:lnT>
                    <a:lnB w="7620" cap="flat" cmpd="sng" algn="ctr">
                      <a:solidFill>
                        <a:schemeClr val="bg1"/>
                      </a:solidFill>
                      <a:prstDash val="solid"/>
                      <a:round/>
                      <a:headEnd type="none" w="med" len="med"/>
                      <a:tailEnd type="none" w="med" len="med"/>
                    </a:lnB>
                    <a:solidFill>
                      <a:srgbClr val="FFFFFF"/>
                    </a:solidFill>
                  </a:tcPr>
                </a:tc>
              </a:tr>
              <a:tr h="329560">
                <a:tc>
                  <a:txBody>
                    <a:bodyPr/>
                    <a:lstStyle/>
                    <a:p>
                      <a:pPr algn="l"/>
                      <a:r>
                        <a:rPr lang="en-IN" sz="1600">
                          <a:effectLst/>
                        </a:rPr>
                        <a:t>IClientConfig</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ribbonClientConfig</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DefaultClientConfigImpl</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r>
              <a:tr h="329560">
                <a:tc>
                  <a:txBody>
                    <a:bodyPr/>
                    <a:lstStyle/>
                    <a:p>
                      <a:pPr algn="l"/>
                      <a:r>
                        <a:rPr lang="en-IN" sz="1600">
                          <a:effectLst/>
                        </a:rPr>
                        <a:t>IRule</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ribbonRule</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ZoneAvoidanceRule</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r>
              <a:tr h="329560">
                <a:tc>
                  <a:txBody>
                    <a:bodyPr/>
                    <a:lstStyle/>
                    <a:p>
                      <a:pPr algn="l"/>
                      <a:r>
                        <a:rPr lang="en-IN" sz="1600">
                          <a:effectLst/>
                        </a:rPr>
                        <a:t>IPing</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ribbonPing</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DummyPing</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r>
              <a:tr h="576730">
                <a:tc>
                  <a:txBody>
                    <a:bodyPr/>
                    <a:lstStyle/>
                    <a:p>
                      <a:pPr algn="l"/>
                      <a:r>
                        <a:rPr lang="en-IN" sz="1600" dirty="0" err="1">
                          <a:effectLst/>
                        </a:rPr>
                        <a:t>ServerList</a:t>
                      </a:r>
                      <a:r>
                        <a:rPr lang="en-IN" sz="1600" dirty="0">
                          <a:effectLst/>
                        </a:rPr>
                        <a:t>&lt;Server&gt;</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dirty="0" err="1">
                          <a:effectLst/>
                        </a:rPr>
                        <a:t>ribbonServerList</a:t>
                      </a:r>
                      <a:endParaRPr lang="en-IN" sz="1600" dirty="0">
                        <a:effectLst/>
                      </a:endParaRP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ConfigurationBasedServerList</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r>
              <a:tr h="576730">
                <a:tc>
                  <a:txBody>
                    <a:bodyPr/>
                    <a:lstStyle/>
                    <a:p>
                      <a:pPr algn="l"/>
                      <a:r>
                        <a:rPr lang="en-IN" sz="1600" dirty="0" err="1">
                          <a:effectLst/>
                        </a:rPr>
                        <a:t>ServerListFilter</a:t>
                      </a:r>
                      <a:r>
                        <a:rPr lang="en-IN" sz="1600" dirty="0">
                          <a:effectLst/>
                        </a:rPr>
                        <a:t>&lt;Server&gt;</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ribbonServerListFilter</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ZonePreferenceServerListFilter</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r>
              <a:tr h="329560">
                <a:tc>
                  <a:txBody>
                    <a:bodyPr/>
                    <a:lstStyle/>
                    <a:p>
                      <a:pPr algn="l"/>
                      <a:r>
                        <a:rPr lang="en-IN" sz="1600">
                          <a:effectLst/>
                        </a:rPr>
                        <a:t>ILoadBalancer</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ribbonLoadBalancer</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ZoneAwareLoadBalancer</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r>
              <a:tr h="329560">
                <a:tc>
                  <a:txBody>
                    <a:bodyPr/>
                    <a:lstStyle/>
                    <a:p>
                      <a:pPr algn="l"/>
                      <a:r>
                        <a:rPr lang="en-IN" sz="1600">
                          <a:effectLst/>
                        </a:rPr>
                        <a:t>ServerListUpdater</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a:noFill/>
                    </a:lnB>
                    <a:solidFill>
                      <a:srgbClr val="FFFFFF"/>
                    </a:solidFill>
                  </a:tcPr>
                </a:tc>
                <a:tc>
                  <a:txBody>
                    <a:bodyPr/>
                    <a:lstStyle/>
                    <a:p>
                      <a:pPr algn="l"/>
                      <a:r>
                        <a:rPr lang="en-IN" sz="1600">
                          <a:effectLst/>
                        </a:rPr>
                        <a:t>ribbonServerListUpdater</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a:noFill/>
                    </a:lnB>
                    <a:solidFill>
                      <a:srgbClr val="FFFFFF"/>
                    </a:solidFill>
                  </a:tcPr>
                </a:tc>
                <a:tc>
                  <a:txBody>
                    <a:bodyPr/>
                    <a:lstStyle/>
                    <a:p>
                      <a:pPr algn="l"/>
                      <a:r>
                        <a:rPr lang="en-IN" sz="1600" dirty="0" err="1">
                          <a:effectLst/>
                        </a:rPr>
                        <a:t>PollingServerListUpdater</a:t>
                      </a:r>
                      <a:endParaRPr lang="en-IN" sz="1600" dirty="0">
                        <a:effectLst/>
                      </a:endParaRP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val="263363258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5" name="Rectangle 4"/>
          <p:cNvSpPr/>
          <p:nvPr/>
        </p:nvSpPr>
        <p:spPr>
          <a:xfrm>
            <a:off x="152400" y="1219200"/>
            <a:ext cx="8952689" cy="4247317"/>
          </a:xfrm>
          <a:prstGeom prst="rect">
            <a:avLst/>
          </a:prstGeom>
        </p:spPr>
        <p:txBody>
          <a:bodyPr wrap="square">
            <a:spAutoFit/>
          </a:bodyPr>
          <a:lstStyle/>
          <a:p>
            <a:r>
              <a:rPr lang="en-IN" dirty="0"/>
              <a:t>The properties file (sample-</a:t>
            </a:r>
            <a:r>
              <a:rPr lang="en-IN" dirty="0" err="1"/>
              <a:t>client.properties</a:t>
            </a:r>
            <a:r>
              <a:rPr lang="en-IN" dirty="0"/>
              <a:t>)</a:t>
            </a:r>
          </a:p>
          <a:p>
            <a:endParaRPr lang="en-IN" dirty="0"/>
          </a:p>
          <a:p>
            <a:r>
              <a:rPr lang="en-IN" dirty="0"/>
              <a:t># Max number of retries on the same server (excluding the first try)</a:t>
            </a:r>
          </a:p>
          <a:p>
            <a:r>
              <a:rPr lang="en-IN" dirty="0"/>
              <a:t>sample-</a:t>
            </a:r>
            <a:r>
              <a:rPr lang="en-IN" dirty="0" err="1"/>
              <a:t>client.ribbon.MaxAutoRetries</a:t>
            </a:r>
            <a:r>
              <a:rPr lang="en-IN" dirty="0"/>
              <a:t>=1</a:t>
            </a:r>
          </a:p>
          <a:p>
            <a:endParaRPr lang="en-IN" dirty="0"/>
          </a:p>
          <a:p>
            <a:r>
              <a:rPr lang="en-IN" dirty="0"/>
              <a:t># Max number of next servers to retry (excluding the first server)</a:t>
            </a:r>
          </a:p>
          <a:p>
            <a:r>
              <a:rPr lang="en-IN" dirty="0"/>
              <a:t>sample-</a:t>
            </a:r>
            <a:r>
              <a:rPr lang="en-IN" dirty="0" err="1"/>
              <a:t>client.ribbon.MaxAutoRetriesNextServer</a:t>
            </a:r>
            <a:r>
              <a:rPr lang="en-IN" dirty="0"/>
              <a:t>=1</a:t>
            </a:r>
          </a:p>
          <a:p>
            <a:endParaRPr lang="en-IN" dirty="0"/>
          </a:p>
          <a:p>
            <a:r>
              <a:rPr lang="en-IN" dirty="0"/>
              <a:t># Whether all operations can be retried for this client</a:t>
            </a:r>
          </a:p>
          <a:p>
            <a:r>
              <a:rPr lang="en-IN" dirty="0"/>
              <a:t>sample-</a:t>
            </a:r>
            <a:r>
              <a:rPr lang="en-IN" dirty="0" err="1"/>
              <a:t>client.ribbon.OkToRetryOnAllOperations</a:t>
            </a:r>
            <a:r>
              <a:rPr lang="en-IN" dirty="0"/>
              <a:t>=true</a:t>
            </a:r>
          </a:p>
          <a:p>
            <a:endParaRPr lang="en-IN" dirty="0"/>
          </a:p>
          <a:p>
            <a:r>
              <a:rPr lang="en-IN" dirty="0"/>
              <a:t># Interval to refresh the server list from the source</a:t>
            </a:r>
          </a:p>
          <a:p>
            <a:r>
              <a:rPr lang="en-IN" dirty="0"/>
              <a:t>sample-</a:t>
            </a:r>
            <a:r>
              <a:rPr lang="en-IN" dirty="0" err="1"/>
              <a:t>client.ribbon.ServerListRefreshInterval</a:t>
            </a:r>
            <a:r>
              <a:rPr lang="en-IN" dirty="0"/>
              <a:t>=2000</a:t>
            </a:r>
          </a:p>
          <a:p>
            <a:endParaRPr lang="en-IN" dirty="0"/>
          </a:p>
          <a:p>
            <a:r>
              <a:rPr lang="en-IN" dirty="0" smtClean="0"/>
              <a:t>#</a:t>
            </a:r>
            <a:endParaRPr lang="en-IN" dirty="0"/>
          </a:p>
        </p:txBody>
      </p:sp>
    </p:spTree>
    <p:extLst>
      <p:ext uri="{BB962C8B-B14F-4D97-AF65-F5344CB8AC3E}">
        <p14:creationId xmlns:p14="http://schemas.microsoft.com/office/powerpoint/2010/main" val="227414451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5" name="Rectangle 4"/>
          <p:cNvSpPr/>
          <p:nvPr/>
        </p:nvSpPr>
        <p:spPr>
          <a:xfrm>
            <a:off x="152400" y="1219200"/>
            <a:ext cx="8952689" cy="2862322"/>
          </a:xfrm>
          <a:prstGeom prst="rect">
            <a:avLst/>
          </a:prstGeom>
        </p:spPr>
        <p:txBody>
          <a:bodyPr wrap="square">
            <a:spAutoFit/>
          </a:bodyPr>
          <a:lstStyle/>
          <a:p>
            <a:r>
              <a:rPr lang="en-IN" dirty="0"/>
              <a:t>Connect timeout used by Apache </a:t>
            </a:r>
            <a:r>
              <a:rPr lang="en-IN" dirty="0" err="1"/>
              <a:t>HttpClient</a:t>
            </a:r>
            <a:endParaRPr lang="en-IN" dirty="0"/>
          </a:p>
          <a:p>
            <a:r>
              <a:rPr lang="en-IN" dirty="0"/>
              <a:t>sample-</a:t>
            </a:r>
            <a:r>
              <a:rPr lang="en-IN" dirty="0" err="1"/>
              <a:t>client.ribbon.ConnectTimeout</a:t>
            </a:r>
            <a:r>
              <a:rPr lang="en-IN" dirty="0"/>
              <a:t>=3000</a:t>
            </a:r>
          </a:p>
          <a:p>
            <a:endParaRPr lang="en-IN" dirty="0"/>
          </a:p>
          <a:p>
            <a:r>
              <a:rPr lang="en-IN" dirty="0"/>
              <a:t># Read timeout used by Apache </a:t>
            </a:r>
            <a:r>
              <a:rPr lang="en-IN" dirty="0" err="1"/>
              <a:t>HttpClient</a:t>
            </a:r>
            <a:endParaRPr lang="en-IN" dirty="0"/>
          </a:p>
          <a:p>
            <a:r>
              <a:rPr lang="en-IN" dirty="0"/>
              <a:t>sample-</a:t>
            </a:r>
            <a:r>
              <a:rPr lang="en-IN" dirty="0" err="1"/>
              <a:t>client.ribbon.ReadTimeout</a:t>
            </a:r>
            <a:r>
              <a:rPr lang="en-IN" dirty="0"/>
              <a:t>=3000</a:t>
            </a:r>
          </a:p>
          <a:p>
            <a:endParaRPr lang="en-IN" dirty="0"/>
          </a:p>
          <a:p>
            <a:r>
              <a:rPr lang="en-IN" dirty="0"/>
              <a:t># Initial list of servers, can be changed via </a:t>
            </a:r>
            <a:r>
              <a:rPr lang="en-IN" dirty="0" err="1"/>
              <a:t>Archaius</a:t>
            </a:r>
            <a:r>
              <a:rPr lang="en-IN" dirty="0"/>
              <a:t> dynamic property at runtime</a:t>
            </a:r>
          </a:p>
          <a:p>
            <a:r>
              <a:rPr lang="en-IN" dirty="0"/>
              <a:t>sample-</a:t>
            </a:r>
            <a:r>
              <a:rPr lang="en-IN" dirty="0" err="1"/>
              <a:t>client.ribbon.listOfServers</a:t>
            </a:r>
            <a:r>
              <a:rPr lang="en-IN" dirty="0"/>
              <a:t>=www.microsoft.com:80,www.yahoo.com:80,www.google.com:80</a:t>
            </a:r>
          </a:p>
        </p:txBody>
      </p:sp>
    </p:spTree>
    <p:extLst>
      <p:ext uri="{BB962C8B-B14F-4D97-AF65-F5344CB8AC3E}">
        <p14:creationId xmlns:p14="http://schemas.microsoft.com/office/powerpoint/2010/main" val="173261012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API Gateway</a:t>
            </a:r>
            <a:endParaRPr lang="en-IN" dirty="0"/>
          </a:p>
        </p:txBody>
      </p:sp>
      <p:pic>
        <p:nvPicPr>
          <p:cNvPr id="4" name="Picture 3"/>
          <p:cNvPicPr>
            <a:picLocks noChangeAspect="1"/>
          </p:cNvPicPr>
          <p:nvPr/>
        </p:nvPicPr>
        <p:blipFill rotWithShape="1">
          <a:blip r:embed="rId2"/>
          <a:srcRect l="17500" t="47037" r="15000" b="18889"/>
          <a:stretch/>
        </p:blipFill>
        <p:spPr>
          <a:xfrm>
            <a:off x="1604" y="1721005"/>
            <a:ext cx="9124122" cy="2590800"/>
          </a:xfrm>
          <a:prstGeom prst="rect">
            <a:avLst/>
          </a:prstGeom>
        </p:spPr>
      </p:pic>
    </p:spTree>
    <p:extLst>
      <p:ext uri="{BB962C8B-B14F-4D97-AF65-F5344CB8AC3E}">
        <p14:creationId xmlns:p14="http://schemas.microsoft.com/office/powerpoint/2010/main" val="315695105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Zipkin</a:t>
            </a:r>
            <a:endParaRPr lang="en-IN" dirty="0"/>
          </a:p>
        </p:txBody>
      </p:sp>
      <p:pic>
        <p:nvPicPr>
          <p:cNvPr id="4" name="Picture 3"/>
          <p:cNvPicPr>
            <a:picLocks noChangeAspect="1"/>
          </p:cNvPicPr>
          <p:nvPr/>
        </p:nvPicPr>
        <p:blipFill rotWithShape="1">
          <a:blip r:embed="rId2"/>
          <a:srcRect l="10000" t="17408" r="31666" b="21851"/>
          <a:stretch/>
        </p:blipFill>
        <p:spPr>
          <a:xfrm>
            <a:off x="461035" y="1600200"/>
            <a:ext cx="8025160" cy="4700451"/>
          </a:xfrm>
          <a:prstGeom prst="rect">
            <a:avLst/>
          </a:prstGeom>
        </p:spPr>
      </p:pic>
    </p:spTree>
    <p:extLst>
      <p:ext uri="{BB962C8B-B14F-4D97-AF65-F5344CB8AC3E}">
        <p14:creationId xmlns:p14="http://schemas.microsoft.com/office/powerpoint/2010/main" val="255511542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What is AWS Lambda?</a:t>
            </a:r>
            <a:endParaRPr lang="en-IN" dirty="0"/>
          </a:p>
          <a:p>
            <a:r>
              <a:rPr lang="en-US" dirty="0"/>
              <a:t>Amazon explains, AWS Lambda (λ) as a ‘</a:t>
            </a:r>
            <a:r>
              <a:rPr lang="en-US" dirty="0" err="1"/>
              <a:t>serverless</a:t>
            </a:r>
            <a:r>
              <a:rPr lang="en-US" dirty="0"/>
              <a:t>’ compute service, meaning the developers, don’t have to worry about which AWS resources to launch, or how will they manage them, they just put the code on lambda and it runs, it’s that simple! It helps you to focus on core-competency i.e. App Building or the code.</a:t>
            </a:r>
            <a:endParaRPr lang="en-IN" dirty="0"/>
          </a:p>
        </p:txBody>
      </p:sp>
      <p:sp>
        <p:nvSpPr>
          <p:cNvPr id="3" name="Title 2"/>
          <p:cNvSpPr>
            <a:spLocks noGrp="1"/>
          </p:cNvSpPr>
          <p:nvPr>
            <p:ph type="title"/>
          </p:nvPr>
        </p:nvSpPr>
        <p:spPr/>
        <p:txBody>
          <a:bodyPr/>
          <a:lstStyle/>
          <a:p>
            <a:r>
              <a:rPr lang="en-IN" dirty="0" smtClean="0"/>
              <a:t>AWS Lambda </a:t>
            </a:r>
            <a:r>
              <a:rPr lang="en-IN" dirty="0" err="1" smtClean="0"/>
              <a:t>Serverless</a:t>
            </a:r>
            <a:r>
              <a:rPr lang="en-IN" dirty="0" smtClean="0"/>
              <a:t> Environment</a:t>
            </a:r>
            <a:endParaRPr lang="en-IN" dirty="0"/>
          </a:p>
        </p:txBody>
      </p:sp>
    </p:spTree>
    <p:extLst>
      <p:ext uri="{BB962C8B-B14F-4D97-AF65-F5344CB8AC3E}">
        <p14:creationId xmlns:p14="http://schemas.microsoft.com/office/powerpoint/2010/main" val="2295448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Independent deployment of components</a:t>
            </a:r>
          </a:p>
          <a:p>
            <a:r>
              <a:rPr lang="en-US" dirty="0"/>
              <a:t>Independent scaling of components</a:t>
            </a:r>
          </a:p>
          <a:p>
            <a:r>
              <a:rPr lang="en-US" dirty="0"/>
              <a:t>Independent implementation stacks for each component</a:t>
            </a:r>
          </a:p>
          <a:p>
            <a:r>
              <a:rPr lang="en-US" dirty="0"/>
              <a:t>Easy self-serve deployments of components</a:t>
            </a:r>
          </a:p>
          <a:p>
            <a:r>
              <a:rPr lang="en-US" dirty="0"/>
              <a:t>Repeatable deployments of components (external configuration management)</a:t>
            </a:r>
          </a:p>
          <a:p>
            <a:r>
              <a:rPr lang="en-US" dirty="0"/>
              <a:t>Deployments without service </a:t>
            </a:r>
            <a:r>
              <a:rPr lang="en-US" dirty="0" smtClean="0"/>
              <a:t>interruptions</a:t>
            </a:r>
            <a:endParaRPr lang="en-US" dirty="0"/>
          </a:p>
        </p:txBody>
      </p:sp>
      <p:sp>
        <p:nvSpPr>
          <p:cNvPr id="3" name="Title 2"/>
          <p:cNvSpPr>
            <a:spLocks noGrp="1"/>
          </p:cNvSpPr>
          <p:nvPr>
            <p:ph type="title"/>
          </p:nvPr>
        </p:nvSpPr>
        <p:spPr/>
        <p:txBody>
          <a:bodyPr/>
          <a:lstStyle/>
          <a:p>
            <a:r>
              <a:rPr lang="en-IN" dirty="0" smtClean="0"/>
              <a:t>Micro Service</a:t>
            </a:r>
            <a:endParaRPr lang="en-IN" dirty="0"/>
          </a:p>
        </p:txBody>
      </p:sp>
    </p:spTree>
    <p:extLst>
      <p:ext uri="{BB962C8B-B14F-4D97-AF65-F5344CB8AC3E}">
        <p14:creationId xmlns:p14="http://schemas.microsoft.com/office/powerpoint/2010/main" val="18824336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Best practices to design microservices-What Are Microservices-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519187" cy="4667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92113" y="520390"/>
            <a:ext cx="5996770" cy="461665"/>
          </a:xfrm>
          <a:prstGeom prst="rect">
            <a:avLst/>
          </a:prstGeom>
        </p:spPr>
        <p:txBody>
          <a:bodyPr wrap="none">
            <a:spAutoFit/>
          </a:bodyPr>
          <a:lstStyle/>
          <a:p>
            <a:pPr algn="just"/>
            <a:r>
              <a:rPr lang="en-US" sz="2400" b="1" dirty="0">
                <a:solidFill>
                  <a:srgbClr val="222222"/>
                </a:solidFill>
                <a:latin typeface="Noto Serif"/>
              </a:rPr>
              <a:t>Best Practices To Design </a:t>
            </a:r>
            <a:r>
              <a:rPr lang="en-US" sz="2400" b="1" dirty="0" err="1">
                <a:solidFill>
                  <a:srgbClr val="222222"/>
                </a:solidFill>
                <a:latin typeface="Noto Serif"/>
              </a:rPr>
              <a:t>Microservices</a:t>
            </a:r>
            <a:endParaRPr lang="en-US" sz="2400" b="0" i="0" dirty="0">
              <a:solidFill>
                <a:srgbClr val="333333"/>
              </a:solidFill>
              <a:effectLst/>
              <a:latin typeface="Noto Serif"/>
            </a:endParaRPr>
          </a:p>
        </p:txBody>
      </p:sp>
    </p:spTree>
    <p:extLst>
      <p:ext uri="{BB962C8B-B14F-4D97-AF65-F5344CB8AC3E}">
        <p14:creationId xmlns:p14="http://schemas.microsoft.com/office/powerpoint/2010/main" val="145207340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Where will I use AWS Lambda?</a:t>
            </a:r>
            <a:endParaRPr lang="en-US" dirty="0"/>
          </a:p>
          <a:p>
            <a:r>
              <a:rPr lang="en-US" dirty="0"/>
              <a:t>AWS Lambda executes your backend code, by automatically managing the AWS resources. When we say ‘manage’, it includes launching or terminating instances, health checkups, auto scaling, updating or patching new updates etc.</a:t>
            </a:r>
            <a:endParaRPr lang="en-IN" dirty="0"/>
          </a:p>
        </p:txBody>
      </p:sp>
      <p:sp>
        <p:nvSpPr>
          <p:cNvPr id="3" name="Title 2"/>
          <p:cNvSpPr>
            <a:spLocks noGrp="1"/>
          </p:cNvSpPr>
          <p:nvPr>
            <p:ph type="title"/>
          </p:nvPr>
        </p:nvSpPr>
        <p:spPr/>
        <p:txBody>
          <a:bodyPr/>
          <a:lstStyle/>
          <a:p>
            <a:r>
              <a:rPr lang="en-IN" dirty="0" smtClean="0"/>
              <a:t>AWS Lambda </a:t>
            </a:r>
            <a:r>
              <a:rPr lang="en-IN" dirty="0" err="1" smtClean="0"/>
              <a:t>Serverless</a:t>
            </a:r>
            <a:r>
              <a:rPr lang="en-IN" dirty="0" smtClean="0"/>
              <a:t> Environment</a:t>
            </a:r>
            <a:endParaRPr lang="en-IN" dirty="0"/>
          </a:p>
        </p:txBody>
      </p:sp>
    </p:spTree>
    <p:extLst>
      <p:ext uri="{BB962C8B-B14F-4D97-AF65-F5344CB8AC3E}">
        <p14:creationId xmlns:p14="http://schemas.microsoft.com/office/powerpoint/2010/main" val="90803733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So, how does it work?</a:t>
            </a:r>
            <a:endParaRPr lang="en-US" dirty="0"/>
          </a:p>
          <a:p>
            <a:r>
              <a:rPr lang="en-US" dirty="0"/>
              <a:t>The code that you want Lambda to run is known as a </a:t>
            </a:r>
            <a:r>
              <a:rPr lang="en-US" b="1" dirty="0"/>
              <a:t>Lambda function</a:t>
            </a:r>
            <a:r>
              <a:rPr lang="en-US" dirty="0"/>
              <a:t>. Now, as we know a function runs only when it is called, right? Here, </a:t>
            </a:r>
            <a:r>
              <a:rPr lang="en-US" b="1" dirty="0"/>
              <a:t>Event Source</a:t>
            </a:r>
            <a:r>
              <a:rPr lang="en-US" dirty="0"/>
              <a:t> is the entity which triggers a Lambda Function, and then the task is executed.</a:t>
            </a:r>
          </a:p>
        </p:txBody>
      </p:sp>
      <p:sp>
        <p:nvSpPr>
          <p:cNvPr id="3" name="Title 2"/>
          <p:cNvSpPr>
            <a:spLocks noGrp="1"/>
          </p:cNvSpPr>
          <p:nvPr>
            <p:ph type="title"/>
          </p:nvPr>
        </p:nvSpPr>
        <p:spPr/>
        <p:txBody>
          <a:bodyPr/>
          <a:lstStyle/>
          <a:p>
            <a:r>
              <a:rPr lang="en-IN" dirty="0" smtClean="0"/>
              <a:t>AWS Lambda </a:t>
            </a:r>
            <a:r>
              <a:rPr lang="en-IN" dirty="0" err="1" smtClean="0"/>
              <a:t>Serverless</a:t>
            </a:r>
            <a:r>
              <a:rPr lang="en-IN" dirty="0" smtClean="0"/>
              <a:t> Environment</a:t>
            </a:r>
            <a:endParaRPr lang="en-IN" dirty="0"/>
          </a:p>
        </p:txBody>
      </p:sp>
    </p:spTree>
    <p:extLst>
      <p:ext uri="{BB962C8B-B14F-4D97-AF65-F5344CB8AC3E}">
        <p14:creationId xmlns:p14="http://schemas.microsoft.com/office/powerpoint/2010/main" val="12078374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Let’s take an example to understand it more clearly.</a:t>
            </a:r>
            <a:endParaRPr lang="en-US" dirty="0"/>
          </a:p>
          <a:p>
            <a:r>
              <a:rPr lang="en-US" dirty="0"/>
              <a:t>Suppose you have an app for image uploading. Now when you upload an image, there are a lot of tasks involved before storing it, such as resizing, applying filters, compression etc.</a:t>
            </a:r>
          </a:p>
          <a:p>
            <a:r>
              <a:rPr lang="en-US" dirty="0"/>
              <a:t>So, this task of uploading of an image can be defined as an </a:t>
            </a:r>
            <a:r>
              <a:rPr lang="en-US" b="1" dirty="0"/>
              <a:t>Event Source</a:t>
            </a:r>
            <a:r>
              <a:rPr lang="en-US" dirty="0"/>
              <a:t> or the ‘trigger’ that will call the Lambda Function, and then all these tasks can be executed via the Lambda function.</a:t>
            </a:r>
          </a:p>
        </p:txBody>
      </p:sp>
      <p:sp>
        <p:nvSpPr>
          <p:cNvPr id="3" name="Title 2"/>
          <p:cNvSpPr>
            <a:spLocks noGrp="1"/>
          </p:cNvSpPr>
          <p:nvPr>
            <p:ph type="title"/>
          </p:nvPr>
        </p:nvSpPr>
        <p:spPr/>
        <p:txBody>
          <a:bodyPr/>
          <a:lstStyle/>
          <a:p>
            <a:r>
              <a:rPr lang="en-IN" dirty="0" smtClean="0"/>
              <a:t>AWS Lambda </a:t>
            </a:r>
            <a:r>
              <a:rPr lang="en-IN" dirty="0" err="1" smtClean="0"/>
              <a:t>Serverless</a:t>
            </a:r>
            <a:r>
              <a:rPr lang="en-IN" dirty="0" smtClean="0"/>
              <a:t> Environment</a:t>
            </a:r>
            <a:endParaRPr lang="en-IN" dirty="0"/>
          </a:p>
        </p:txBody>
      </p:sp>
    </p:spTree>
    <p:extLst>
      <p:ext uri="{BB962C8B-B14F-4D97-AF65-F5344CB8AC3E}">
        <p14:creationId xmlns:p14="http://schemas.microsoft.com/office/powerpoint/2010/main" val="209493354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mbda function - aws lambda 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24000"/>
            <a:ext cx="7419975" cy="4171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87153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AWS Lambda </a:t>
            </a:r>
            <a:r>
              <a:rPr lang="en-IN" dirty="0" err="1"/>
              <a:t>Serverless</a:t>
            </a:r>
            <a:r>
              <a:rPr lang="en-IN" dirty="0"/>
              <a:t> Environment</a:t>
            </a:r>
          </a:p>
        </p:txBody>
      </p:sp>
      <p:sp>
        <p:nvSpPr>
          <p:cNvPr id="3" name="Content Placeholder 2"/>
          <p:cNvSpPr>
            <a:spLocks noGrp="1"/>
          </p:cNvSpPr>
          <p:nvPr>
            <p:ph sz="quarter" idx="12"/>
          </p:nvPr>
        </p:nvSpPr>
        <p:spPr/>
        <p:txBody>
          <a:bodyPr>
            <a:normAutofit fontScale="85000" lnSpcReduction="10000"/>
          </a:bodyPr>
          <a:lstStyle/>
          <a:p>
            <a:r>
              <a:rPr lang="en-US" dirty="0"/>
              <a:t>The whole process, as you can see in the diagram, is divided into 5 steps, let’s understand each one of them.</a:t>
            </a:r>
          </a:p>
          <a:p>
            <a:r>
              <a:rPr lang="en-US" dirty="0"/>
              <a:t>User uploads an image (object) to a source bucket in S3 which has notification attached to it, for Lambda.</a:t>
            </a:r>
          </a:p>
          <a:p>
            <a:r>
              <a:rPr lang="en-US" dirty="0"/>
              <a:t>The notification is read by S3 and it decides where to send that notification.</a:t>
            </a:r>
          </a:p>
          <a:p>
            <a:r>
              <a:rPr lang="en-US" dirty="0"/>
              <a:t>S3 sends the notification to Lambda, this notification acts as an invoke call of the lambda function.</a:t>
            </a:r>
          </a:p>
          <a:p>
            <a:r>
              <a:rPr lang="en-US" dirty="0"/>
              <a:t>Execution role in Lambda can be defined by using IAM (Identity and Access Management) to give access permission for the AWS resources, for this example here it would be S3.</a:t>
            </a:r>
          </a:p>
          <a:p>
            <a:r>
              <a:rPr lang="en-US" dirty="0"/>
              <a:t>Finally, it invokes the desired lambda function which works on the object which has been uploaded to the S3 bucket.</a:t>
            </a:r>
          </a:p>
          <a:p>
            <a:endParaRPr lang="en-IN" dirty="0"/>
          </a:p>
        </p:txBody>
      </p:sp>
    </p:spTree>
    <p:extLst>
      <p:ext uri="{BB962C8B-B14F-4D97-AF65-F5344CB8AC3E}">
        <p14:creationId xmlns:p14="http://schemas.microsoft.com/office/powerpoint/2010/main" val="27808277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WS lambda Block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05000"/>
            <a:ext cx="8654143" cy="4038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057400" y="838200"/>
            <a:ext cx="4572000" cy="461665"/>
          </a:xfrm>
          <a:prstGeom prst="rect">
            <a:avLst/>
          </a:prstGeom>
        </p:spPr>
        <p:txBody>
          <a:bodyPr wrap="square">
            <a:spAutoFit/>
          </a:bodyPr>
          <a:lstStyle/>
          <a:p>
            <a:r>
              <a:rPr lang="en-IN" sz="2400" dirty="0">
                <a:solidFill>
                  <a:srgbClr val="121214"/>
                </a:solidFill>
                <a:latin typeface="Verdana" panose="020B0604030504040204" pitchFamily="34" charset="0"/>
              </a:rPr>
              <a:t>How AWS Lambda Works?</a:t>
            </a:r>
            <a:endParaRPr lang="en-IN" sz="2400" b="0" i="0" dirty="0">
              <a:solidFill>
                <a:srgbClr val="121214"/>
              </a:solidFill>
              <a:effectLst/>
              <a:latin typeface="Verdana" panose="020B0604030504040204" pitchFamily="34" charset="0"/>
            </a:endParaRPr>
          </a:p>
        </p:txBody>
      </p:sp>
    </p:spTree>
    <p:extLst>
      <p:ext uri="{BB962C8B-B14F-4D97-AF65-F5344CB8AC3E}">
        <p14:creationId xmlns:p14="http://schemas.microsoft.com/office/powerpoint/2010/main" val="15234412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AWS Lambda Steps</a:t>
            </a:r>
            <a:endParaRPr lang="en-IN" dirty="0"/>
          </a:p>
        </p:txBody>
      </p:sp>
      <p:sp>
        <p:nvSpPr>
          <p:cNvPr id="3" name="Content Placeholder 2"/>
          <p:cNvSpPr>
            <a:spLocks noGrp="1"/>
          </p:cNvSpPr>
          <p:nvPr>
            <p:ph sz="quarter" idx="12"/>
          </p:nvPr>
        </p:nvSpPr>
        <p:spPr/>
        <p:txBody>
          <a:bodyPr/>
          <a:lstStyle/>
          <a:p>
            <a:r>
              <a:rPr lang="en-US" b="1" dirty="0"/>
              <a:t>Step 1 −</a:t>
            </a:r>
            <a:r>
              <a:rPr lang="en-US" dirty="0"/>
              <a:t> Upload AWS lambda code in any of languages AWS lambda supports, that is </a:t>
            </a:r>
            <a:r>
              <a:rPr lang="en-US" dirty="0" err="1"/>
              <a:t>NodeJS</a:t>
            </a:r>
            <a:r>
              <a:rPr lang="en-US" dirty="0"/>
              <a:t>, Java, Python, C# and Go.</a:t>
            </a:r>
          </a:p>
          <a:p>
            <a:r>
              <a:rPr lang="en-US" b="1" dirty="0"/>
              <a:t>Step 2 −</a:t>
            </a:r>
            <a:r>
              <a:rPr lang="en-US" dirty="0"/>
              <a:t> These are few AWS services on which AWS lambda can be triggered.</a:t>
            </a:r>
          </a:p>
          <a:p>
            <a:r>
              <a:rPr lang="en-US" b="1" dirty="0"/>
              <a:t>Step 3 −</a:t>
            </a:r>
            <a:r>
              <a:rPr lang="en-US" dirty="0"/>
              <a:t> AWS Lambda which has the upload code and the event details on which the trigger has occurred. For example, event from Amazon S3, Amazon API Gateway, Dynamo dB, Amazon SNS, Amazon Kinesis, </a:t>
            </a:r>
            <a:r>
              <a:rPr lang="en-US" dirty="0" err="1"/>
              <a:t>CloudFront</a:t>
            </a:r>
            <a:r>
              <a:rPr lang="en-US" dirty="0"/>
              <a:t>, Amazon SES, </a:t>
            </a:r>
            <a:r>
              <a:rPr lang="en-US" dirty="0" err="1"/>
              <a:t>CloudTrail</a:t>
            </a:r>
            <a:r>
              <a:rPr lang="en-US" dirty="0"/>
              <a:t>, mobile app etc.</a:t>
            </a:r>
          </a:p>
          <a:p>
            <a:endParaRPr lang="en-IN" dirty="0"/>
          </a:p>
        </p:txBody>
      </p:sp>
    </p:spTree>
    <p:extLst>
      <p:ext uri="{BB962C8B-B14F-4D97-AF65-F5344CB8AC3E}">
        <p14:creationId xmlns:p14="http://schemas.microsoft.com/office/powerpoint/2010/main" val="8842326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AWS Lambda Steps</a:t>
            </a:r>
            <a:endParaRPr lang="en-IN" dirty="0"/>
          </a:p>
        </p:txBody>
      </p:sp>
      <p:sp>
        <p:nvSpPr>
          <p:cNvPr id="3" name="Content Placeholder 2"/>
          <p:cNvSpPr>
            <a:spLocks noGrp="1"/>
          </p:cNvSpPr>
          <p:nvPr>
            <p:ph sz="quarter" idx="12"/>
          </p:nvPr>
        </p:nvSpPr>
        <p:spPr/>
        <p:txBody>
          <a:bodyPr>
            <a:normAutofit fontScale="92500" lnSpcReduction="10000"/>
          </a:bodyPr>
          <a:lstStyle/>
          <a:p>
            <a:r>
              <a:rPr lang="en-US" b="1" dirty="0"/>
              <a:t>Step 4 −</a:t>
            </a:r>
            <a:r>
              <a:rPr lang="en-US" dirty="0"/>
              <a:t> Executes AWS Lambda Code only when triggered by AWS services under the scenarios such as −</a:t>
            </a:r>
          </a:p>
          <a:p>
            <a:pPr lvl="1"/>
            <a:r>
              <a:rPr lang="en-US" dirty="0"/>
              <a:t>User uploads files in S3 bucket</a:t>
            </a:r>
          </a:p>
          <a:p>
            <a:pPr lvl="1"/>
            <a:r>
              <a:rPr lang="en-US" dirty="0"/>
              <a:t>http get/post endpoint URL is hit</a:t>
            </a:r>
          </a:p>
          <a:p>
            <a:pPr lvl="1"/>
            <a:r>
              <a:rPr lang="en-US" dirty="0"/>
              <a:t>data is added/updated/deleted in dynamo dB tables</a:t>
            </a:r>
          </a:p>
          <a:p>
            <a:pPr lvl="1"/>
            <a:r>
              <a:rPr lang="en-US" dirty="0"/>
              <a:t>push notification</a:t>
            </a:r>
          </a:p>
          <a:p>
            <a:pPr lvl="1"/>
            <a:r>
              <a:rPr lang="en-US" dirty="0"/>
              <a:t>data streams collection</a:t>
            </a:r>
          </a:p>
          <a:p>
            <a:pPr lvl="1"/>
            <a:r>
              <a:rPr lang="en-US" dirty="0"/>
              <a:t>hosting of website</a:t>
            </a:r>
          </a:p>
          <a:p>
            <a:pPr lvl="1"/>
            <a:r>
              <a:rPr lang="en-US" dirty="0"/>
              <a:t>email sending</a:t>
            </a:r>
          </a:p>
          <a:p>
            <a:pPr lvl="1"/>
            <a:r>
              <a:rPr lang="en-US" dirty="0"/>
              <a:t>mobile app, etc.</a:t>
            </a:r>
          </a:p>
          <a:p>
            <a:r>
              <a:rPr lang="en-US" b="1" dirty="0"/>
              <a:t>Step 5 −</a:t>
            </a:r>
            <a:r>
              <a:rPr lang="en-US" dirty="0"/>
              <a:t> Remember that AWS charges only when the AWS lambda code executes, and not otherwise.</a:t>
            </a:r>
          </a:p>
          <a:p>
            <a:endParaRPr lang="en-IN" dirty="0"/>
          </a:p>
        </p:txBody>
      </p:sp>
    </p:spTree>
    <p:extLst>
      <p:ext uri="{BB962C8B-B14F-4D97-AF65-F5344CB8AC3E}">
        <p14:creationId xmlns:p14="http://schemas.microsoft.com/office/powerpoint/2010/main" val="41971158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Ease of working with </a:t>
            </a:r>
            <a:r>
              <a:rPr lang="en-US" dirty="0" smtClean="0"/>
              <a:t>code(Infrastructure Burden Free)</a:t>
            </a:r>
          </a:p>
          <a:p>
            <a:r>
              <a:rPr lang="en-IN" dirty="0"/>
              <a:t>Log Provision</a:t>
            </a:r>
          </a:p>
          <a:p>
            <a:r>
              <a:rPr lang="en-IN" dirty="0"/>
              <a:t>Billing based on Usage</a:t>
            </a:r>
          </a:p>
          <a:p>
            <a:r>
              <a:rPr lang="en-IN" dirty="0"/>
              <a:t>Multi Language Support</a:t>
            </a:r>
          </a:p>
          <a:p>
            <a:r>
              <a:rPr lang="en-US" dirty="0"/>
              <a:t>Ease of code authoring and deploying</a:t>
            </a:r>
          </a:p>
          <a:p>
            <a:r>
              <a:rPr lang="en-US" dirty="0" smtClean="0"/>
              <a:t> </a:t>
            </a:r>
            <a:endParaRPr lang="en-US" dirty="0"/>
          </a:p>
          <a:p>
            <a:endParaRPr lang="en-IN" dirty="0"/>
          </a:p>
        </p:txBody>
      </p:sp>
      <p:sp>
        <p:nvSpPr>
          <p:cNvPr id="3" name="Title 2"/>
          <p:cNvSpPr>
            <a:spLocks noGrp="1"/>
          </p:cNvSpPr>
          <p:nvPr>
            <p:ph type="title"/>
          </p:nvPr>
        </p:nvSpPr>
        <p:spPr/>
        <p:txBody>
          <a:bodyPr/>
          <a:lstStyle/>
          <a:p>
            <a:r>
              <a:rPr lang="en-US" b="0" dirty="0"/>
              <a:t>Advantages of using AWS Lambda</a:t>
            </a:r>
            <a:br>
              <a:rPr lang="en-US" b="0" dirty="0"/>
            </a:br>
            <a:endParaRPr lang="en-IN" dirty="0"/>
          </a:p>
        </p:txBody>
      </p:sp>
    </p:spTree>
    <p:extLst>
      <p:ext uri="{BB962C8B-B14F-4D97-AF65-F5344CB8AC3E}">
        <p14:creationId xmlns:p14="http://schemas.microsoft.com/office/powerpoint/2010/main" val="280479884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It is not suitable for small projects.</a:t>
            </a:r>
          </a:p>
          <a:p>
            <a:r>
              <a:rPr lang="en-US" dirty="0"/>
              <a:t>You need to carefully analyze your code and decide the memory and timeout. Incase if your function needs more time than what is allocated, it will get terminated as per the timeout specified on it and the code will not be fully executed.</a:t>
            </a:r>
          </a:p>
          <a:p>
            <a:r>
              <a:rPr lang="en-US" dirty="0"/>
              <a:t>Since AWS Lambda relies completely on AWS for the infrastructure, you cannot install anything additional software if your code demands it.</a:t>
            </a:r>
          </a:p>
          <a:p>
            <a:endParaRPr lang="en-IN" dirty="0"/>
          </a:p>
        </p:txBody>
      </p:sp>
      <p:sp>
        <p:nvSpPr>
          <p:cNvPr id="3" name="Title 2"/>
          <p:cNvSpPr>
            <a:spLocks noGrp="1"/>
          </p:cNvSpPr>
          <p:nvPr>
            <p:ph type="title"/>
          </p:nvPr>
        </p:nvSpPr>
        <p:spPr/>
        <p:txBody>
          <a:bodyPr/>
          <a:lstStyle/>
          <a:p>
            <a:r>
              <a:rPr lang="en-US" b="0" dirty="0"/>
              <a:t>Disadvantages of using AWS Lambda</a:t>
            </a:r>
            <a:br>
              <a:rPr lang="en-US" b="0" dirty="0"/>
            </a:br>
            <a:endParaRPr lang="en-IN" dirty="0"/>
          </a:p>
        </p:txBody>
      </p:sp>
    </p:spTree>
    <p:extLst>
      <p:ext uri="{BB962C8B-B14F-4D97-AF65-F5344CB8AC3E}">
        <p14:creationId xmlns:p14="http://schemas.microsoft.com/office/powerpoint/2010/main" val="1094391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UBER CASE STUDY</a:t>
            </a:r>
            <a:r>
              <a:rPr lang="en-IN" b="0" dirty="0"/>
              <a:t/>
            </a:r>
            <a:br>
              <a:rPr lang="en-IN" b="0" dirty="0"/>
            </a:br>
            <a:endParaRPr lang="en-IN" dirty="0"/>
          </a:p>
        </p:txBody>
      </p:sp>
      <p:sp>
        <p:nvSpPr>
          <p:cNvPr id="3" name="Content Placeholder 2"/>
          <p:cNvSpPr>
            <a:spLocks noGrp="1"/>
          </p:cNvSpPr>
          <p:nvPr>
            <p:ph sz="quarter" idx="12"/>
          </p:nvPr>
        </p:nvSpPr>
        <p:spPr>
          <a:xfrm>
            <a:off x="457201" y="1381125"/>
            <a:ext cx="8228012" cy="523875"/>
          </a:xfrm>
        </p:spPr>
        <p:txBody>
          <a:bodyPr/>
          <a:lstStyle/>
          <a:p>
            <a:pPr marL="0" indent="0">
              <a:buNone/>
            </a:pPr>
            <a:r>
              <a:rPr lang="en-IN" b="1" dirty="0"/>
              <a:t>UBER’s Previous Architecture</a:t>
            </a:r>
            <a:endParaRPr lang="en-IN" dirty="0"/>
          </a:p>
        </p:txBody>
      </p:sp>
      <p:pic>
        <p:nvPicPr>
          <p:cNvPr id="12290" name="Picture 2" descr="Monolithic Architecture Of UBER - Microservice Architecture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3902" y="2020229"/>
            <a:ext cx="6019800" cy="4561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10429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Entry into a S3 object</a:t>
            </a:r>
          </a:p>
          <a:p>
            <a:r>
              <a:rPr lang="en-US" dirty="0"/>
              <a:t>Insertion, </a:t>
            </a:r>
            <a:r>
              <a:rPr lang="en-US" dirty="0" err="1"/>
              <a:t>updation</a:t>
            </a:r>
            <a:r>
              <a:rPr lang="en-US" dirty="0"/>
              <a:t> and deletion of data in Dynamo DB table</a:t>
            </a:r>
          </a:p>
          <a:p>
            <a:r>
              <a:rPr lang="en-US" dirty="0"/>
              <a:t>Push notifications from SNS</a:t>
            </a:r>
          </a:p>
          <a:p>
            <a:r>
              <a:rPr lang="en-US" dirty="0"/>
              <a:t>GET/POST calls to API Gateway</a:t>
            </a:r>
          </a:p>
          <a:p>
            <a:r>
              <a:rPr lang="en-US" dirty="0"/>
              <a:t>Headers modification at viewer or origin request/response in </a:t>
            </a:r>
            <a:r>
              <a:rPr lang="en-US" dirty="0" err="1"/>
              <a:t>CloudFront</a:t>
            </a:r>
            <a:endParaRPr lang="en-US" dirty="0"/>
          </a:p>
          <a:p>
            <a:r>
              <a:rPr lang="en-US" dirty="0"/>
              <a:t>Log entries in AWS Kinesis data stream</a:t>
            </a:r>
          </a:p>
          <a:p>
            <a:r>
              <a:rPr lang="en-US" dirty="0"/>
              <a:t>Log history in </a:t>
            </a:r>
            <a:r>
              <a:rPr lang="en-US" dirty="0" err="1"/>
              <a:t>CloudTrail</a:t>
            </a:r>
            <a:endParaRPr lang="en-US" dirty="0"/>
          </a:p>
          <a:p>
            <a:endParaRPr lang="en-IN" dirty="0"/>
          </a:p>
        </p:txBody>
      </p:sp>
      <p:sp>
        <p:nvSpPr>
          <p:cNvPr id="3" name="Title 2"/>
          <p:cNvSpPr>
            <a:spLocks noGrp="1"/>
          </p:cNvSpPr>
          <p:nvPr>
            <p:ph type="title"/>
          </p:nvPr>
        </p:nvSpPr>
        <p:spPr/>
        <p:txBody>
          <a:bodyPr/>
          <a:lstStyle/>
          <a:p>
            <a:r>
              <a:rPr lang="en-US" b="0" dirty="0"/>
              <a:t>Events that Trigger AWS Lambda</a:t>
            </a:r>
            <a:br>
              <a:rPr lang="en-US" b="0" dirty="0"/>
            </a:br>
            <a:endParaRPr lang="en-IN" dirty="0"/>
          </a:p>
        </p:txBody>
      </p:sp>
    </p:spTree>
    <p:extLst>
      <p:ext uri="{BB962C8B-B14F-4D97-AF65-F5344CB8AC3E}">
        <p14:creationId xmlns:p14="http://schemas.microsoft.com/office/powerpoint/2010/main" val="17131661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S3 Object and AWS Lambda</a:t>
            </a:r>
          </a:p>
          <a:p>
            <a:r>
              <a:rPr lang="en-US" dirty="0"/>
              <a:t>Amazon S3 passes the event details to AWS Lambda when there is any file upload in S3. The details of the file upload or deletion of file or moving of file is passed to the AWS Lambda. </a:t>
            </a:r>
          </a:p>
          <a:p>
            <a:r>
              <a:rPr lang="en-US" dirty="0"/>
              <a:t>The code in AWS Lambda can take the necessary step for when it receives the event details. For Example creating thumbnail of the image inserted into S3.</a:t>
            </a:r>
            <a:endParaRPr lang="en-IN" dirty="0"/>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26235157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err="1"/>
              <a:t>DynamoDB</a:t>
            </a:r>
            <a:r>
              <a:rPr lang="en-US" dirty="0"/>
              <a:t> and AWS Lambda</a:t>
            </a:r>
          </a:p>
          <a:p>
            <a:r>
              <a:rPr lang="en-US" dirty="0" err="1"/>
              <a:t>DynamoDB</a:t>
            </a:r>
            <a:r>
              <a:rPr lang="en-US" dirty="0"/>
              <a:t> can trigger AWS Lambda when there is data added, updated and deleted in the table. AWS Lambda event has all the details of the AWS </a:t>
            </a:r>
            <a:r>
              <a:rPr lang="en-US" dirty="0" err="1" smtClean="0"/>
              <a:t>DynamoDB</a:t>
            </a:r>
            <a:r>
              <a:rPr lang="en-US" dirty="0" smtClean="0"/>
              <a:t> </a:t>
            </a:r>
            <a:r>
              <a:rPr lang="en-US" dirty="0"/>
              <a:t>table about the insert /update or delete</a:t>
            </a:r>
            <a:r>
              <a:rPr lang="en-US" dirty="0" smtClean="0"/>
              <a:t>.</a:t>
            </a:r>
          </a:p>
          <a:p>
            <a:endParaRPr lang="en-US" dirty="0"/>
          </a:p>
          <a:p>
            <a:r>
              <a:rPr lang="en-US" dirty="0"/>
              <a:t>API Gateway and AWS Lambda</a:t>
            </a:r>
          </a:p>
          <a:p>
            <a:r>
              <a:rPr lang="en-US" dirty="0"/>
              <a:t>API Gateway can trigger AWS Lambda on GET/POST methods. We can create a form and share details with API Gateway endpoint and use it with AWS Lambda for further processing, for Example, making an entry of the data in </a:t>
            </a:r>
            <a:r>
              <a:rPr lang="en-US" dirty="0" err="1"/>
              <a:t>DynamoDB</a:t>
            </a:r>
            <a:r>
              <a:rPr lang="en-US" dirty="0"/>
              <a:t> table.</a:t>
            </a:r>
          </a:p>
          <a:p>
            <a:endParaRPr lang="en-US" dirty="0"/>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181248636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SNS and AWS Lambda</a:t>
            </a:r>
          </a:p>
          <a:p>
            <a:r>
              <a:rPr lang="en-US" dirty="0"/>
              <a:t>SNS is used for push notification, sending SMS etc. We can trigger AWS lambda when there is any push notification happening in SNS. We can also send SMS to the phone number from AWS Lambda when it receives the trigger.</a:t>
            </a:r>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333744573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Scheduled Events and AWS Lambda</a:t>
            </a:r>
          </a:p>
          <a:p>
            <a:r>
              <a:rPr lang="en-US" dirty="0"/>
              <a:t>Scheduled Events can be used for </a:t>
            </a:r>
            <a:r>
              <a:rPr lang="en-US" dirty="0" err="1"/>
              <a:t>cron</a:t>
            </a:r>
            <a:r>
              <a:rPr lang="en-US" dirty="0"/>
              <a:t> jobs. It can trigger AWS Lambda to carry out the task at regular time pattern.</a:t>
            </a:r>
          </a:p>
          <a:p>
            <a:r>
              <a:rPr lang="en-US" dirty="0" err="1"/>
              <a:t>CloudTrail</a:t>
            </a:r>
            <a:r>
              <a:rPr lang="en-US" dirty="0"/>
              <a:t> and AWS Lambda</a:t>
            </a:r>
          </a:p>
          <a:p>
            <a:r>
              <a:rPr lang="en-US" dirty="0" err="1"/>
              <a:t>CloudTrail</a:t>
            </a:r>
            <a:r>
              <a:rPr lang="en-US" dirty="0"/>
              <a:t> can be helpful in monitoring the logs on the account. We can use AWS Lambda to further process the </a:t>
            </a:r>
            <a:r>
              <a:rPr lang="en-US" dirty="0" err="1"/>
              <a:t>CloudTrail</a:t>
            </a:r>
            <a:r>
              <a:rPr lang="en-US" dirty="0"/>
              <a:t> logs .</a:t>
            </a:r>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285953123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Kinesis and AWS Lambda</a:t>
            </a:r>
          </a:p>
          <a:p>
            <a:r>
              <a:rPr lang="en-US" dirty="0"/>
              <a:t>Kinesis is used to capture/store real time tracking data coming from website clicks, logs, social media feeds and a trigger to AWS Lambda can do additional processing on this logs.</a:t>
            </a:r>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16799224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t>Download from</a:t>
            </a:r>
          </a:p>
          <a:p>
            <a:r>
              <a:rPr lang="en-US" dirty="0"/>
              <a:t>download the latest </a:t>
            </a:r>
            <a:r>
              <a:rPr lang="en-US" dirty="0" err="1"/>
              <a:t>Zipkin</a:t>
            </a:r>
            <a:r>
              <a:rPr lang="en-US" dirty="0"/>
              <a:t> server from maven repository and run the executable jar file using below command.</a:t>
            </a:r>
          </a:p>
          <a:p>
            <a:endParaRPr lang="en-US" dirty="0"/>
          </a:p>
          <a:p>
            <a:r>
              <a:rPr lang="en-US" dirty="0"/>
              <a:t>java -jar </a:t>
            </a:r>
            <a:r>
              <a:rPr lang="en-US" dirty="0" smtClean="0"/>
              <a:t>zipkin-server-2.12.1-exec.jar</a:t>
            </a:r>
          </a:p>
          <a:p>
            <a:endParaRPr lang="en-US" dirty="0"/>
          </a:p>
          <a:p>
            <a:r>
              <a:rPr lang="en-US" dirty="0"/>
              <a:t>Once </a:t>
            </a:r>
            <a:r>
              <a:rPr lang="en-US" dirty="0" err="1"/>
              <a:t>Zipkin</a:t>
            </a:r>
            <a:r>
              <a:rPr lang="en-US" dirty="0"/>
              <a:t> is started, we can see the Web UI at </a:t>
            </a:r>
            <a:r>
              <a:rPr lang="en-US" u="sng" dirty="0">
                <a:hlinkClick r:id="rId2"/>
              </a:rPr>
              <a:t>http://localhost:9411/zipkin/</a:t>
            </a:r>
            <a:endParaRPr lang="en-IN" dirty="0"/>
          </a:p>
          <a:p>
            <a:endParaRPr lang="en-IN" dirty="0"/>
          </a:p>
        </p:txBody>
      </p:sp>
      <p:sp>
        <p:nvSpPr>
          <p:cNvPr id="3" name="Title 2"/>
          <p:cNvSpPr>
            <a:spLocks noGrp="1"/>
          </p:cNvSpPr>
          <p:nvPr>
            <p:ph type="title"/>
          </p:nvPr>
        </p:nvSpPr>
        <p:spPr/>
        <p:txBody>
          <a:bodyPr/>
          <a:lstStyle/>
          <a:p>
            <a:r>
              <a:rPr lang="en-IN" dirty="0" err="1" smtClean="0"/>
              <a:t>Zipkin</a:t>
            </a:r>
            <a:r>
              <a:rPr lang="en-IN" dirty="0" smtClean="0"/>
              <a:t> server</a:t>
            </a:r>
            <a:endParaRPr lang="en-IN" dirty="0"/>
          </a:p>
        </p:txBody>
      </p:sp>
    </p:spTree>
    <p:extLst>
      <p:ext uri="{BB962C8B-B14F-4D97-AF65-F5344CB8AC3E}">
        <p14:creationId xmlns:p14="http://schemas.microsoft.com/office/powerpoint/2010/main" val="523174680"/>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icroservices Intera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9800"/>
            <a:ext cx="6448425" cy="40481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47800" y="1295400"/>
            <a:ext cx="4722768" cy="523220"/>
          </a:xfrm>
          <a:prstGeom prst="rect">
            <a:avLst/>
          </a:prstGeom>
        </p:spPr>
        <p:txBody>
          <a:bodyPr wrap="none">
            <a:spAutoFit/>
          </a:bodyPr>
          <a:lstStyle/>
          <a:p>
            <a:r>
              <a:rPr lang="en-IN" sz="2800" b="1" dirty="0" err="1">
                <a:solidFill>
                  <a:srgbClr val="000000"/>
                </a:solidFill>
                <a:latin typeface="-apple-system"/>
              </a:rPr>
              <a:t>Microservices</a:t>
            </a:r>
            <a:r>
              <a:rPr lang="en-IN" sz="2800" b="1" dirty="0">
                <a:solidFill>
                  <a:srgbClr val="000000"/>
                </a:solidFill>
                <a:latin typeface="-apple-system"/>
              </a:rPr>
              <a:t> Interactions</a:t>
            </a:r>
            <a:endParaRPr lang="en-IN" sz="2800" dirty="0"/>
          </a:p>
        </p:txBody>
      </p:sp>
    </p:spTree>
    <p:extLst>
      <p:ext uri="{BB962C8B-B14F-4D97-AF65-F5344CB8AC3E}">
        <p14:creationId xmlns:p14="http://schemas.microsoft.com/office/powerpoint/2010/main" val="254338995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Questions</a:t>
            </a:r>
            <a:endParaRPr lang="en-US" dirty="0"/>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smtClean="0"/>
              <a:t>Spring Integration Framework.</a:t>
            </a:r>
          </a:p>
          <a:p>
            <a:pPr lvl="1"/>
            <a:r>
              <a:rPr lang="en-US" dirty="0" smtClean="0"/>
              <a:t>Message, Channel and Adapter</a:t>
            </a:r>
          </a:p>
          <a:p>
            <a:pPr lvl="1"/>
            <a:r>
              <a:rPr lang="en-US" dirty="0" smtClean="0"/>
              <a:t>Understood the different Component Integration</a:t>
            </a:r>
          </a:p>
          <a:p>
            <a:pPr lvl="1"/>
            <a:r>
              <a:rPr lang="en-US" dirty="0" smtClean="0"/>
              <a:t>Understood the Event-Driven Architecture</a:t>
            </a:r>
          </a:p>
        </p:txBody>
      </p:sp>
      <p:sp>
        <p:nvSpPr>
          <p:cNvPr id="3" name="Title 2"/>
          <p:cNvSpPr>
            <a:spLocks noGrp="1"/>
          </p:cNvSpPr>
          <p:nvPr>
            <p:ph type="title"/>
          </p:nvPr>
        </p:nvSpPr>
        <p:spPr/>
        <p:txBody>
          <a:bodyPr/>
          <a:lstStyle/>
          <a:p>
            <a:r>
              <a:rPr lang="en-US" dirty="0" smtClean="0"/>
              <a:t>Module Summary</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While UBER started expanding worldwide this kind of framework introduced various challenges. The following are some of the prominent challenges</a:t>
            </a:r>
          </a:p>
          <a:p>
            <a:r>
              <a:rPr lang="en-US" dirty="0"/>
              <a:t>All the features had to be re-built, deployed and tested again and again to update a single feature.</a:t>
            </a:r>
          </a:p>
          <a:p>
            <a:r>
              <a:rPr lang="en-US" dirty="0"/>
              <a:t>Fixing bugs became extremely difficult in a single repository as developers had to change the code again and again.</a:t>
            </a:r>
          </a:p>
          <a:p>
            <a:r>
              <a:rPr lang="en-US" dirty="0"/>
              <a:t>Scaling the features simultaneously with the introduction of new features worldwide was quite tough to be handled together.</a:t>
            </a:r>
          </a:p>
          <a:p>
            <a:endParaRPr lang="en-IN" dirty="0"/>
          </a:p>
        </p:txBody>
      </p:sp>
      <p:sp>
        <p:nvSpPr>
          <p:cNvPr id="3" name="Title 2"/>
          <p:cNvSpPr>
            <a:spLocks noGrp="1"/>
          </p:cNvSpPr>
          <p:nvPr>
            <p:ph type="title"/>
          </p:nvPr>
        </p:nvSpPr>
        <p:spPr/>
        <p:txBody>
          <a:bodyPr/>
          <a:lstStyle/>
          <a:p>
            <a:r>
              <a:rPr lang="en-IN" dirty="0"/>
              <a:t>Problem Statement</a:t>
            </a:r>
          </a:p>
        </p:txBody>
      </p:sp>
    </p:spTree>
    <p:extLst>
      <p:ext uri="{BB962C8B-B14F-4D97-AF65-F5344CB8AC3E}">
        <p14:creationId xmlns:p14="http://schemas.microsoft.com/office/powerpoint/2010/main" val="806708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To avoid such problems UBER decided to change its architecture and follow the other hyper-growth companies like Amazon, Netflix, Twitter and many others. </a:t>
            </a:r>
            <a:endParaRPr lang="en-US" dirty="0" smtClean="0"/>
          </a:p>
          <a:p>
            <a:r>
              <a:rPr lang="en-US" dirty="0" smtClean="0"/>
              <a:t>Thus</a:t>
            </a:r>
            <a:r>
              <a:rPr lang="en-US" dirty="0"/>
              <a:t>, UBER decided to break its monolithic architecture into multiple codebases to form a </a:t>
            </a:r>
            <a:r>
              <a:rPr lang="en-US" dirty="0" err="1"/>
              <a:t>microservice</a:t>
            </a:r>
            <a:r>
              <a:rPr lang="en-US" dirty="0"/>
              <a:t> architecture.</a:t>
            </a:r>
            <a:endParaRPr lang="en-IN" dirty="0"/>
          </a:p>
        </p:txBody>
      </p:sp>
      <p:sp>
        <p:nvSpPr>
          <p:cNvPr id="3" name="Title 2"/>
          <p:cNvSpPr>
            <a:spLocks noGrp="1"/>
          </p:cNvSpPr>
          <p:nvPr>
            <p:ph type="title"/>
          </p:nvPr>
        </p:nvSpPr>
        <p:spPr/>
        <p:txBody>
          <a:bodyPr/>
          <a:lstStyle/>
          <a:p>
            <a:r>
              <a:rPr lang="en-IN" dirty="0" smtClean="0"/>
              <a:t>Solution</a:t>
            </a:r>
            <a:endParaRPr lang="en-IN" dirty="0"/>
          </a:p>
        </p:txBody>
      </p:sp>
    </p:spTree>
    <p:extLst>
      <p:ext uri="{BB962C8B-B14F-4D97-AF65-F5344CB8AC3E}">
        <p14:creationId xmlns:p14="http://schemas.microsoft.com/office/powerpoint/2010/main" val="1327596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icroservice Architecture Of UBER - Microservice Architecture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457200"/>
            <a:ext cx="792480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90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err="1"/>
              <a:t>Microservices</a:t>
            </a:r>
            <a:r>
              <a:rPr lang="en-US" dirty="0"/>
              <a:t>?</a:t>
            </a:r>
            <a:br>
              <a:rPr lang="en-US" dirty="0"/>
            </a:br>
            <a:endParaRPr lang="en-IN" dirty="0"/>
          </a:p>
        </p:txBody>
      </p:sp>
      <p:sp>
        <p:nvSpPr>
          <p:cNvPr id="3" name="Content Placeholder 2"/>
          <p:cNvSpPr>
            <a:spLocks noGrp="1"/>
          </p:cNvSpPr>
          <p:nvPr>
            <p:ph idx="4294967295"/>
          </p:nvPr>
        </p:nvSpPr>
        <p:spPr>
          <a:xfrm>
            <a:off x="533400" y="1524000"/>
            <a:ext cx="8458200" cy="4724400"/>
          </a:xfrm>
          <a:prstGeom prst="rect">
            <a:avLst/>
          </a:prstGeom>
        </p:spPr>
        <p:txBody>
          <a:bodyPr/>
          <a:lstStyle/>
          <a:p>
            <a:r>
              <a:rPr lang="en-US" dirty="0"/>
              <a:t> </a:t>
            </a:r>
            <a:r>
              <a:rPr lang="en-US" dirty="0" smtClean="0"/>
              <a:t>Smaller </a:t>
            </a:r>
            <a:r>
              <a:rPr lang="en-US" dirty="0"/>
              <a:t>applications are not dependent on the same coding language, the developers can use the programming language that they are most familiar with. </a:t>
            </a:r>
            <a:endParaRPr lang="en-US" dirty="0" smtClean="0"/>
          </a:p>
          <a:p>
            <a:r>
              <a:rPr lang="en-US" dirty="0" smtClean="0"/>
              <a:t>That </a:t>
            </a:r>
            <a:r>
              <a:rPr lang="en-US" dirty="0"/>
              <a:t>helps developers come up with a program faster with lower costs and fewer bugs. </a:t>
            </a:r>
            <a:endParaRPr lang="en-US" dirty="0" smtClean="0"/>
          </a:p>
          <a:p>
            <a:r>
              <a:rPr lang="en-US" dirty="0" smtClean="0"/>
              <a:t>The </a:t>
            </a:r>
            <a:r>
              <a:rPr lang="en-US" dirty="0"/>
              <a:t>agility and low costs can also come from being able to reuse these smaller programs on other projects, making it more efficient.</a:t>
            </a:r>
            <a:endParaRPr lang="en-IN" dirty="0"/>
          </a:p>
        </p:txBody>
      </p:sp>
    </p:spTree>
    <p:extLst>
      <p:ext uri="{BB962C8B-B14F-4D97-AF65-F5344CB8AC3E}">
        <p14:creationId xmlns:p14="http://schemas.microsoft.com/office/powerpoint/2010/main" val="3115503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Netflix has a widespread architecture that has evolved from monolithic to SOA.  It receives more than </a:t>
            </a:r>
            <a:r>
              <a:rPr lang="en-US" i="1" dirty="0"/>
              <a:t>one </a:t>
            </a:r>
            <a:r>
              <a:rPr lang="en-US" i="1" dirty="0" err="1"/>
              <a:t>billion</a:t>
            </a:r>
            <a:r>
              <a:rPr lang="en-US" dirty="0" err="1"/>
              <a:t>calls</a:t>
            </a:r>
            <a:r>
              <a:rPr lang="en-US" dirty="0"/>
              <a:t> every day, from more than 800 different types of devices, to its streaming-video API.  Each API call then prompts around five additional calls to the backend service.</a:t>
            </a:r>
          </a:p>
          <a:p>
            <a:r>
              <a:rPr lang="en-US" dirty="0"/>
              <a:t>Amazon has also migrated to </a:t>
            </a:r>
            <a:r>
              <a:rPr lang="en-US" dirty="0" err="1"/>
              <a:t>microservices</a:t>
            </a:r>
            <a:r>
              <a:rPr lang="en-US" dirty="0"/>
              <a:t>.  They get countless calls from a variety of applications—including applications that manage the web service API as well as the website itself—which would have been simply impossible for their old, two-tiered architecture to handle.</a:t>
            </a:r>
          </a:p>
          <a:p>
            <a:r>
              <a:rPr lang="en-US" dirty="0"/>
              <a:t>The auction site eBay is yet another example that has gone through the same transition.  Their core application comprises several autonomous applications, with each one executing the business logic for different function areas.</a:t>
            </a:r>
          </a:p>
          <a:p>
            <a:endParaRPr lang="en-IN" dirty="0"/>
          </a:p>
        </p:txBody>
      </p:sp>
      <p:sp>
        <p:nvSpPr>
          <p:cNvPr id="3" name="Title 2"/>
          <p:cNvSpPr>
            <a:spLocks noGrp="1"/>
          </p:cNvSpPr>
          <p:nvPr>
            <p:ph type="title"/>
          </p:nvPr>
        </p:nvSpPr>
        <p:spPr/>
        <p:txBody>
          <a:bodyPr/>
          <a:lstStyle/>
          <a:p>
            <a:r>
              <a:rPr lang="en-IN" dirty="0" smtClean="0"/>
              <a:t>Existing Scenarios</a:t>
            </a:r>
            <a:endParaRPr lang="en-IN" dirty="0"/>
          </a:p>
        </p:txBody>
      </p:sp>
    </p:spTree>
    <p:extLst>
      <p:ext uri="{BB962C8B-B14F-4D97-AF65-F5344CB8AC3E}">
        <p14:creationId xmlns:p14="http://schemas.microsoft.com/office/powerpoint/2010/main" val="2317348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blue.simplicable.com/images/header/layers-architecture-7810-1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04800"/>
            <a:ext cx="7010400" cy="617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230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ue.simplicable.com/images/header/services-architecture-simplicable-7810-19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78673"/>
            <a:ext cx="8933491"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234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blue.simplicable.com/images/header/deployment-architecture-simplicable-7810-1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27" y="1934737"/>
            <a:ext cx="8984773"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931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0" indent="0">
              <a:buNone/>
            </a:pPr>
            <a:r>
              <a:rPr lang="en-US" b="1" dirty="0"/>
              <a:t>Goals</a:t>
            </a:r>
          </a:p>
          <a:p>
            <a:r>
              <a:rPr lang="en-US" dirty="0"/>
              <a:t>Protection of system availability from individual Instance failure</a:t>
            </a:r>
          </a:p>
          <a:p>
            <a:r>
              <a:rPr lang="en-US" dirty="0"/>
              <a:t>Automatic replacement of component instances when they fail (self-healing)</a:t>
            </a:r>
          </a:p>
          <a:p>
            <a:r>
              <a:rPr lang="en-US" dirty="0"/>
              <a:t>Easy scaling of components by adjusting a simple parameter value</a:t>
            </a:r>
          </a:p>
          <a:p>
            <a:r>
              <a:rPr lang="en-US" dirty="0"/>
              <a:t>Canary testing</a:t>
            </a:r>
          </a:p>
          <a:p>
            <a:r>
              <a:rPr lang="en-US" dirty="0"/>
              <a:t>"Red/black" or "blue/green" deployments</a:t>
            </a:r>
          </a:p>
          <a:p>
            <a:r>
              <a:rPr lang="en-US" dirty="0"/>
              <a:t>Instant reversal of new revision deployments</a:t>
            </a:r>
          </a:p>
          <a:p>
            <a:pPr marL="0" indent="0">
              <a:buNone/>
            </a:pPr>
            <a:endParaRPr lang="en-IN" dirty="0"/>
          </a:p>
        </p:txBody>
      </p:sp>
      <p:sp>
        <p:nvSpPr>
          <p:cNvPr id="3" name="Title 2"/>
          <p:cNvSpPr>
            <a:spLocks noGrp="1"/>
          </p:cNvSpPr>
          <p:nvPr>
            <p:ph type="title"/>
          </p:nvPr>
        </p:nvSpPr>
        <p:spPr/>
        <p:txBody>
          <a:bodyPr/>
          <a:lstStyle/>
          <a:p>
            <a:r>
              <a:rPr lang="en-IN" dirty="0" smtClean="0"/>
              <a:t>Micro Service</a:t>
            </a:r>
            <a:endParaRPr lang="en-IN" dirty="0"/>
          </a:p>
        </p:txBody>
      </p:sp>
    </p:spTree>
    <p:extLst>
      <p:ext uri="{BB962C8B-B14F-4D97-AF65-F5344CB8AC3E}">
        <p14:creationId xmlns:p14="http://schemas.microsoft.com/office/powerpoint/2010/main" val="21153949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Single responsibility principle</a:t>
            </a:r>
          </a:p>
          <a:p>
            <a:r>
              <a:rPr lang="en-US" dirty="0"/>
              <a:t>The single responsibility principle is one of the principles defined as part of the SOLID design pattern. It implies that a unit, either a class, a function, or a </a:t>
            </a:r>
            <a:r>
              <a:rPr lang="en-US" dirty="0" err="1"/>
              <a:t>microservice</a:t>
            </a:r>
            <a:r>
              <a:rPr lang="en-US" dirty="0"/>
              <a:t>, should have one and only one responsibility.</a:t>
            </a:r>
          </a:p>
          <a:p>
            <a:r>
              <a:rPr lang="en-US" dirty="0"/>
              <a:t>At no point of time, one </a:t>
            </a:r>
            <a:r>
              <a:rPr lang="en-US" dirty="0" err="1"/>
              <a:t>microservice</a:t>
            </a:r>
            <a:r>
              <a:rPr lang="en-US" dirty="0"/>
              <a:t> should have more than one responsibility.</a:t>
            </a:r>
          </a:p>
          <a:p>
            <a:endParaRPr lang="en-IN" dirty="0"/>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806169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a:t>Built around business capabilities</a:t>
            </a:r>
          </a:p>
          <a:p>
            <a:r>
              <a:rPr lang="en-US" b="1" dirty="0" err="1"/>
              <a:t>Microservices</a:t>
            </a:r>
            <a:r>
              <a:rPr lang="en-US" b="1" dirty="0"/>
              <a:t> should focus on certain business function</a:t>
            </a:r>
            <a:r>
              <a:rPr lang="en-US" dirty="0"/>
              <a:t> and ensure that it helps in getting things done. A </a:t>
            </a:r>
            <a:r>
              <a:rPr lang="en-US" dirty="0" err="1"/>
              <a:t>microservice</a:t>
            </a:r>
            <a:r>
              <a:rPr lang="en-US" dirty="0"/>
              <a:t> shall never restrict itself from adopting appropriate technology stack or backend database storage which is most suitable for solving the business purpose.</a:t>
            </a:r>
          </a:p>
          <a:p>
            <a:r>
              <a:rPr lang="en-US" dirty="0"/>
              <a:t>This is often the constraint when we design monolithic applications where we try to solve multiple business solutions with some compromises in some areas. </a:t>
            </a:r>
            <a:r>
              <a:rPr lang="en-US" dirty="0" err="1"/>
              <a:t>Microservices</a:t>
            </a:r>
            <a:r>
              <a:rPr lang="en-US" dirty="0"/>
              <a:t> enable you to choose </a:t>
            </a:r>
            <a:r>
              <a:rPr lang="en-US" dirty="0" err="1"/>
              <a:t>whats</a:t>
            </a:r>
            <a:r>
              <a:rPr lang="en-US" dirty="0"/>
              <a:t> best for the problem in hand.</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630747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You build it, you own it!</a:t>
            </a:r>
          </a:p>
          <a:p>
            <a:r>
              <a:rPr lang="en-US" dirty="0"/>
              <a:t>Another important aspect of such design is related to responsibilities pre-and-post development. In large organization, usually one team develops the app location, and after some knowledge transfer sessions it hand over the project to maintenance team. In </a:t>
            </a:r>
            <a:r>
              <a:rPr lang="en-US" dirty="0" err="1"/>
              <a:t>microservices</a:t>
            </a:r>
            <a:r>
              <a:rPr lang="en-US" dirty="0"/>
              <a:t>, the team which build the service – owns it, and is responsible for maintaining it in future.</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4779397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smtClean="0"/>
              <a:t>Infrastructure </a:t>
            </a:r>
            <a:r>
              <a:rPr lang="en-US" b="1" dirty="0"/>
              <a:t>Automation</a:t>
            </a:r>
          </a:p>
          <a:p>
            <a:r>
              <a:rPr lang="en-US" dirty="0"/>
              <a:t>Preparing and building infrastructure for </a:t>
            </a:r>
            <a:r>
              <a:rPr lang="en-US" dirty="0" err="1"/>
              <a:t>microservices</a:t>
            </a:r>
            <a:r>
              <a:rPr lang="en-US" dirty="0"/>
              <a:t> is another very important need. </a:t>
            </a:r>
            <a:r>
              <a:rPr lang="en-US" b="1" dirty="0"/>
              <a:t>A service shall be independently </a:t>
            </a:r>
            <a:r>
              <a:rPr lang="en-US" b="1" dirty="0" err="1"/>
              <a:t>deployable</a:t>
            </a:r>
            <a:r>
              <a:rPr lang="en-US" dirty="0" err="1"/>
              <a:t>and</a:t>
            </a:r>
            <a:r>
              <a:rPr lang="en-US" dirty="0"/>
              <a:t> shall bundle all dependencies, including library dependencies, and even execution environments such as web servers and containers or virtual machines that abstract physical resources.</a:t>
            </a:r>
          </a:p>
          <a:p>
            <a:r>
              <a:rPr lang="en-US" dirty="0"/>
              <a:t>One of the major </a:t>
            </a:r>
            <a:r>
              <a:rPr lang="en-US" b="1" dirty="0"/>
              <a:t>differences between </a:t>
            </a:r>
            <a:r>
              <a:rPr lang="en-US" b="1" dirty="0" err="1"/>
              <a:t>microservices</a:t>
            </a:r>
            <a:r>
              <a:rPr lang="en-US" b="1" dirty="0"/>
              <a:t> and SOA</a:t>
            </a:r>
            <a:r>
              <a:rPr lang="en-US" dirty="0"/>
              <a:t> is in their level of autonomy. While most SOA implementations provide service-level abstraction, </a:t>
            </a:r>
            <a:r>
              <a:rPr lang="en-US" dirty="0" err="1"/>
              <a:t>microservices</a:t>
            </a:r>
            <a:r>
              <a:rPr lang="en-US" dirty="0"/>
              <a:t> go further and abstract the realization and execution environment.</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25833633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smtClean="0"/>
              <a:t>Infrastructure </a:t>
            </a:r>
            <a:r>
              <a:rPr lang="en-US" b="1" dirty="0"/>
              <a:t>Automation</a:t>
            </a:r>
          </a:p>
          <a:p>
            <a:r>
              <a:rPr lang="en-US" dirty="0"/>
              <a:t>In traditional application developments, we build a WAR or an EAR, then deploy it into a JEE application server, such as with </a:t>
            </a:r>
            <a:r>
              <a:rPr lang="en-US" dirty="0" err="1"/>
              <a:t>JBoss</a:t>
            </a:r>
            <a:r>
              <a:rPr lang="en-US" dirty="0"/>
              <a:t>, WebLogic, WebSphere, and so on. We may deploy multiple applications into the same JEE container. In ideal scenario, in the </a:t>
            </a:r>
            <a:r>
              <a:rPr lang="en-US" dirty="0" err="1"/>
              <a:t>microservices</a:t>
            </a:r>
            <a:r>
              <a:rPr lang="en-US" dirty="0"/>
              <a:t> approach, each </a:t>
            </a:r>
            <a:r>
              <a:rPr lang="en-US" dirty="0" err="1"/>
              <a:t>microservice</a:t>
            </a:r>
            <a:r>
              <a:rPr lang="en-US" dirty="0"/>
              <a:t> will be built as a fat Jar, embedding all dependencies and run as a standalone Java process.</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5150104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b="1" dirty="0"/>
              <a:t>Design for Failure</a:t>
            </a:r>
          </a:p>
          <a:p>
            <a:r>
              <a:rPr lang="en-US" dirty="0"/>
              <a:t>A </a:t>
            </a:r>
            <a:r>
              <a:rPr lang="en-US" dirty="0" err="1"/>
              <a:t>microservice</a:t>
            </a:r>
            <a:r>
              <a:rPr lang="en-US" dirty="0"/>
              <a:t> shall be designed with failure cases in mind. What if the service fails, or go down for some time. These are very important questions and must be solved before actual coding starts – to clearly estimate </a:t>
            </a:r>
            <a:r>
              <a:rPr lang="en-US" b="1" dirty="0"/>
              <a:t>how service failures will affect the user experience</a:t>
            </a:r>
            <a:r>
              <a:rPr lang="en-US" dirty="0"/>
              <a:t>.</a:t>
            </a:r>
          </a:p>
          <a:p>
            <a:r>
              <a:rPr lang="en-US" dirty="0"/>
              <a:t>Fail fast is another concept used to build fault-tolerant, resilient systems. This philosophy advocates systems that expect failures versus building systems that never fail. Since services can fail at any time, it’s important to be able to detect the failures quickly and, if possible, automatically restore service.</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16993992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Design for Failure</a:t>
            </a:r>
          </a:p>
          <a:p>
            <a:r>
              <a:rPr lang="en-US" dirty="0"/>
              <a:t>Microservice applications put a lot of emphasis on real-time monitoring of the application, checking both architectural elements (how many requests per second is the database getting) and business relevant metrics (such as how many orders per minute are received). Semantic monitoring can provide an early warning system of something going wrong that triggers development teams to follow up and investigate.</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13303533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With </a:t>
            </a:r>
            <a:r>
              <a:rPr lang="en-US" dirty="0" err="1"/>
              <a:t>microservices</a:t>
            </a:r>
            <a:r>
              <a:rPr lang="en-US" dirty="0"/>
              <a:t>, architects and developers can choose fit for purpose architectures and technologies for each </a:t>
            </a:r>
            <a:r>
              <a:rPr lang="en-US" dirty="0" err="1"/>
              <a:t>microservice</a:t>
            </a:r>
            <a:r>
              <a:rPr lang="en-US" dirty="0"/>
              <a:t> (polyglot architecture). This gives the flexibility to design better-fit solutions in a more cost-effective way.</a:t>
            </a:r>
          </a:p>
          <a:p>
            <a:r>
              <a:rPr lang="en-US" dirty="0"/>
              <a:t>As services are fairly simple and smaller in size, enterprises can afford to experiment new processes, algorithms, business logic, and so on. It enables enterprises to do disruptive innovation by offering the ability to experiment and fail fast.</a:t>
            </a:r>
          </a:p>
          <a:p>
            <a:endParaRPr lang="en-IN" dirty="0"/>
          </a:p>
        </p:txBody>
      </p:sp>
      <p:sp>
        <p:nvSpPr>
          <p:cNvPr id="3" name="Title 2"/>
          <p:cNvSpPr>
            <a:spLocks noGrp="1"/>
          </p:cNvSpPr>
          <p:nvPr>
            <p:ph type="title"/>
          </p:nvPr>
        </p:nvSpPr>
        <p:spPr/>
        <p:txBody>
          <a:bodyPr/>
          <a:lstStyle/>
          <a:p>
            <a:r>
              <a:rPr lang="en-IN" dirty="0"/>
              <a:t>Benefits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41117091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Microservices</a:t>
            </a:r>
            <a:r>
              <a:rPr lang="en-US" dirty="0"/>
              <a:t> enable to implement selective scalability i.e. each service could be independently scaled up or down and cost of scaling is comparatively less than monolithic approach.</a:t>
            </a:r>
          </a:p>
          <a:p>
            <a:r>
              <a:rPr lang="en-US" dirty="0" err="1"/>
              <a:t>Microservices</a:t>
            </a:r>
            <a:r>
              <a:rPr lang="en-US" dirty="0"/>
              <a:t> are self-contained, independent deployment modules enabling the substitution of one </a:t>
            </a:r>
            <a:r>
              <a:rPr lang="en-US" dirty="0" err="1"/>
              <a:t>microservice</a:t>
            </a:r>
            <a:r>
              <a:rPr lang="en-US" dirty="0"/>
              <a:t> with another similar </a:t>
            </a:r>
            <a:r>
              <a:rPr lang="en-US" dirty="0" err="1"/>
              <a:t>microservice</a:t>
            </a:r>
            <a:r>
              <a:rPr lang="en-US" dirty="0"/>
              <a:t>, when second one is not performing as per our need. It helps in taking right buy-versus-build decisions which are often the challenge for many enterprises.</a:t>
            </a:r>
          </a:p>
          <a:p>
            <a:endParaRPr lang="en-IN" dirty="0"/>
          </a:p>
        </p:txBody>
      </p:sp>
      <p:sp>
        <p:nvSpPr>
          <p:cNvPr id="3" name="Title 2"/>
          <p:cNvSpPr>
            <a:spLocks noGrp="1"/>
          </p:cNvSpPr>
          <p:nvPr>
            <p:ph type="title"/>
          </p:nvPr>
        </p:nvSpPr>
        <p:spPr/>
        <p:txBody>
          <a:bodyPr/>
          <a:lstStyle/>
          <a:p>
            <a:r>
              <a:rPr lang="en-IN" dirty="0"/>
              <a:t>Benefits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8622976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err="1"/>
              <a:t>Microservices</a:t>
            </a:r>
            <a:r>
              <a:rPr lang="en-US" dirty="0"/>
              <a:t> help us build systems that are organic in nature(Organic systems are systems that grow laterally over a period of time by adding more and more functions to it). Because </a:t>
            </a:r>
            <a:r>
              <a:rPr lang="en-US" dirty="0" err="1"/>
              <a:t>microservices</a:t>
            </a:r>
            <a:r>
              <a:rPr lang="en-US" dirty="0"/>
              <a:t> are all about independently manageable services – it enable to add more and more services as the need arises with minimal impact on the existing services.</a:t>
            </a:r>
          </a:p>
          <a:p>
            <a:r>
              <a:rPr lang="en-US" dirty="0"/>
              <a:t>Technology changes are one of the barriers in software development. With </a:t>
            </a:r>
            <a:r>
              <a:rPr lang="en-US" dirty="0" err="1"/>
              <a:t>microservices</a:t>
            </a:r>
            <a:r>
              <a:rPr lang="en-US" dirty="0"/>
              <a:t>, it is possible to change or upgrade technology for each service individually rather than upgrading an entire application.</a:t>
            </a:r>
          </a:p>
          <a:p>
            <a:endParaRPr lang="en-IN" dirty="0"/>
          </a:p>
        </p:txBody>
      </p:sp>
      <p:sp>
        <p:nvSpPr>
          <p:cNvPr id="3" name="Title 2"/>
          <p:cNvSpPr>
            <a:spLocks noGrp="1"/>
          </p:cNvSpPr>
          <p:nvPr>
            <p:ph type="title"/>
          </p:nvPr>
        </p:nvSpPr>
        <p:spPr/>
        <p:txBody>
          <a:bodyPr/>
          <a:lstStyle/>
          <a:p>
            <a:r>
              <a:rPr lang="en-IN" dirty="0"/>
              <a:t>Benefits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2960647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Monolithic Architecture</a:t>
            </a:r>
            <a:endParaRPr lang="en-IN" dirty="0"/>
          </a:p>
        </p:txBody>
      </p:sp>
      <p:pic>
        <p:nvPicPr>
          <p:cNvPr id="5122" name="Picture 2" descr="https://d1jnx9ba8s6j9r.cloudfront.net/blog/wp-content/uploads/2018/02/challenges-of-monolithic-architecture-What-are-microservices-edurek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76400"/>
            <a:ext cx="5962650" cy="4781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646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As </a:t>
            </a:r>
            <a:r>
              <a:rPr lang="en-US" dirty="0" err="1"/>
              <a:t>microservices</a:t>
            </a:r>
            <a:r>
              <a:rPr lang="en-US" dirty="0"/>
              <a:t> package the service runtime environment along with the service itself, this enables having multiple versions of the service to coexist in the same environment.</a:t>
            </a:r>
          </a:p>
          <a:p>
            <a:r>
              <a:rPr lang="en-US" dirty="0"/>
              <a:t>And finally, </a:t>
            </a:r>
            <a:r>
              <a:rPr lang="en-US" dirty="0" err="1"/>
              <a:t>microservices</a:t>
            </a:r>
            <a:r>
              <a:rPr lang="en-US" dirty="0"/>
              <a:t> also enable smaller, focused agile teams for development. Teams will be organized based on the boundaries of </a:t>
            </a:r>
            <a:r>
              <a:rPr lang="en-US" dirty="0" err="1"/>
              <a:t>microservices</a:t>
            </a:r>
            <a:r>
              <a:rPr lang="en-US" dirty="0"/>
              <a:t>.</a:t>
            </a:r>
          </a:p>
          <a:p>
            <a:endParaRPr lang="en-IN" dirty="0"/>
          </a:p>
        </p:txBody>
      </p:sp>
      <p:sp>
        <p:nvSpPr>
          <p:cNvPr id="3" name="Title 2"/>
          <p:cNvSpPr>
            <a:spLocks noGrp="1"/>
          </p:cNvSpPr>
          <p:nvPr>
            <p:ph type="title"/>
          </p:nvPr>
        </p:nvSpPr>
        <p:spPr/>
        <p:txBody>
          <a:bodyPr/>
          <a:lstStyle/>
          <a:p>
            <a:r>
              <a:rPr lang="en-IN" dirty="0"/>
              <a:t>Benefits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0327338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er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914400"/>
            <a:ext cx="7451093"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531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990600"/>
            <a:ext cx="3270161" cy="13030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778" y="935736"/>
            <a:ext cx="3079268" cy="13675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97" y="2530506"/>
            <a:ext cx="7507079" cy="13030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198" y="3802380"/>
            <a:ext cx="7507079" cy="130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8494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Examples of </a:t>
            </a:r>
            <a:r>
              <a:rPr lang="en-US" dirty="0" err="1"/>
              <a:t>Microservices</a:t>
            </a:r>
            <a:r>
              <a:rPr lang="en-US" dirty="0"/>
              <a:t> Frameworks for Java</a:t>
            </a:r>
            <a:br>
              <a:rPr lang="en-US" dirty="0"/>
            </a:br>
            <a:endParaRPr lang="en-IN" dirty="0"/>
          </a:p>
        </p:txBody>
      </p:sp>
      <p:sp>
        <p:nvSpPr>
          <p:cNvPr id="3" name="Content Placeholder 2"/>
          <p:cNvSpPr>
            <a:spLocks noGrp="1"/>
          </p:cNvSpPr>
          <p:nvPr>
            <p:ph idx="4294967295"/>
          </p:nvPr>
        </p:nvSpPr>
        <p:spPr>
          <a:xfrm>
            <a:off x="461034" y="1524000"/>
            <a:ext cx="8530565" cy="5029200"/>
          </a:xfrm>
          <a:prstGeom prst="rect">
            <a:avLst/>
          </a:prstGeom>
        </p:spPr>
        <p:txBody>
          <a:bodyPr/>
          <a:lstStyle/>
          <a:p>
            <a:r>
              <a:rPr lang="en-US" dirty="0"/>
              <a:t>There are several </a:t>
            </a:r>
            <a:r>
              <a:rPr lang="en-US" dirty="0" err="1"/>
              <a:t>microservices</a:t>
            </a:r>
            <a:r>
              <a:rPr lang="en-US" dirty="0"/>
              <a:t> frameworks that you can use for developing for Java. Some of these are:</a:t>
            </a:r>
          </a:p>
          <a:p>
            <a:r>
              <a:rPr lang="en-US" b="1" dirty="0"/>
              <a:t>Spring Boot</a:t>
            </a:r>
            <a:r>
              <a:rPr lang="en-US" dirty="0"/>
              <a:t>. This is probably the best Java </a:t>
            </a:r>
            <a:r>
              <a:rPr lang="en-US" dirty="0" err="1"/>
              <a:t>microservices</a:t>
            </a:r>
            <a:r>
              <a:rPr lang="en-US" dirty="0"/>
              <a:t> framework that works on top of languages for Inversion of Control, Aspect Oriented Programming, and others.</a:t>
            </a:r>
          </a:p>
          <a:p>
            <a:r>
              <a:rPr lang="en-US" b="1" dirty="0"/>
              <a:t>Jersey</a:t>
            </a:r>
            <a:r>
              <a:rPr lang="en-US" dirty="0"/>
              <a:t>. This open source framework supports JAX-RS APIs in Java is very easy to use.</a:t>
            </a:r>
          </a:p>
          <a:p>
            <a:r>
              <a:rPr lang="en-US" b="1" dirty="0"/>
              <a:t>Swagger</a:t>
            </a:r>
            <a:r>
              <a:rPr lang="en-US" dirty="0"/>
              <a:t>. Helps you in documenting API as well as gives you a development portal, which allows users to test your APIs.</a:t>
            </a:r>
          </a:p>
          <a:p>
            <a:endParaRPr lang="en-IN" dirty="0"/>
          </a:p>
        </p:txBody>
      </p:sp>
    </p:spTree>
    <p:extLst>
      <p:ext uri="{BB962C8B-B14F-4D97-AF65-F5344CB8AC3E}">
        <p14:creationId xmlns:p14="http://schemas.microsoft.com/office/powerpoint/2010/main" val="18253760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Pros</a:t>
            </a:r>
            <a:endParaRPr lang="en-IN" dirty="0"/>
          </a:p>
        </p:txBody>
      </p:sp>
      <p:sp>
        <p:nvSpPr>
          <p:cNvPr id="6" name="Content Placeholder 5"/>
          <p:cNvSpPr>
            <a:spLocks noGrp="1"/>
          </p:cNvSpPr>
          <p:nvPr>
            <p:ph sz="quarter" idx="12"/>
          </p:nvPr>
        </p:nvSpPr>
        <p:spPr/>
        <p:txBody>
          <a:bodyPr>
            <a:normAutofit/>
          </a:bodyPr>
          <a:lstStyle/>
          <a:p>
            <a:r>
              <a:rPr lang="en-US" dirty="0" smtClean="0"/>
              <a:t>Microservice </a:t>
            </a:r>
            <a:r>
              <a:rPr lang="en-US" dirty="0"/>
              <a:t>architecture gives developers the freedom to independently develop and deploy services</a:t>
            </a:r>
          </a:p>
          <a:p>
            <a:r>
              <a:rPr lang="en-US" dirty="0"/>
              <a:t>A </a:t>
            </a:r>
            <a:r>
              <a:rPr lang="en-US" dirty="0" err="1"/>
              <a:t>microservice</a:t>
            </a:r>
            <a:r>
              <a:rPr lang="en-US" dirty="0"/>
              <a:t> can be developed by a fairly small team</a:t>
            </a:r>
          </a:p>
          <a:p>
            <a:r>
              <a:rPr lang="en-US" dirty="0"/>
              <a:t>Code for different services can be written in different languages (though many practitioners discourage it)</a:t>
            </a:r>
          </a:p>
          <a:p>
            <a:r>
              <a:rPr lang="en-US" dirty="0"/>
              <a:t>Easy integration and automatic deployment (using open-source continuous integration tools such as Jenkins, Hudson, etc.)</a:t>
            </a:r>
          </a:p>
          <a:p>
            <a:endParaRPr lang="en-IN" dirty="0"/>
          </a:p>
        </p:txBody>
      </p:sp>
    </p:spTree>
    <p:extLst>
      <p:ext uri="{BB962C8B-B14F-4D97-AF65-F5344CB8AC3E}">
        <p14:creationId xmlns:p14="http://schemas.microsoft.com/office/powerpoint/2010/main" val="37825901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Pros</a:t>
            </a:r>
            <a:endParaRPr lang="en-IN" dirty="0"/>
          </a:p>
        </p:txBody>
      </p:sp>
      <p:sp>
        <p:nvSpPr>
          <p:cNvPr id="6" name="Content Placeholder 5"/>
          <p:cNvSpPr>
            <a:spLocks noGrp="1"/>
          </p:cNvSpPr>
          <p:nvPr>
            <p:ph sz="quarter" idx="12"/>
          </p:nvPr>
        </p:nvSpPr>
        <p:spPr/>
        <p:txBody>
          <a:bodyPr>
            <a:normAutofit/>
          </a:bodyPr>
          <a:lstStyle/>
          <a:p>
            <a:r>
              <a:rPr lang="en-US" dirty="0"/>
              <a:t>Easy to understand and modify for developers, thus can help a new team member become productive quickly</a:t>
            </a:r>
          </a:p>
          <a:p>
            <a:r>
              <a:rPr lang="en-US" dirty="0"/>
              <a:t>The developers can make use of the latest technologies</a:t>
            </a:r>
          </a:p>
          <a:p>
            <a:r>
              <a:rPr lang="en-US" dirty="0"/>
              <a:t>The code is organized around business capabilities</a:t>
            </a:r>
          </a:p>
          <a:p>
            <a:r>
              <a:rPr lang="en-US" dirty="0"/>
              <a:t>Starts the web container more quickly, so the deployment is also </a:t>
            </a:r>
            <a:r>
              <a:rPr lang="en-US" dirty="0" smtClean="0"/>
              <a:t>faster</a:t>
            </a:r>
            <a:endParaRPr lang="en-IN" dirty="0"/>
          </a:p>
        </p:txBody>
      </p:sp>
    </p:spTree>
    <p:extLst>
      <p:ext uri="{BB962C8B-B14F-4D97-AF65-F5344CB8AC3E}">
        <p14:creationId xmlns:p14="http://schemas.microsoft.com/office/powerpoint/2010/main" val="686408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Pros</a:t>
            </a:r>
            <a:endParaRPr lang="en-IN" dirty="0"/>
          </a:p>
        </p:txBody>
      </p:sp>
      <p:sp>
        <p:nvSpPr>
          <p:cNvPr id="6" name="Content Placeholder 5"/>
          <p:cNvSpPr>
            <a:spLocks noGrp="1"/>
          </p:cNvSpPr>
          <p:nvPr>
            <p:ph sz="quarter" idx="12"/>
          </p:nvPr>
        </p:nvSpPr>
        <p:spPr/>
        <p:txBody>
          <a:bodyPr>
            <a:normAutofit/>
          </a:bodyPr>
          <a:lstStyle/>
          <a:p>
            <a:r>
              <a:rPr lang="en-US" dirty="0"/>
              <a:t>When change is required in a certain part of the application, only the related service can be modified and redeployed—no need to modify and redeploy the entire application</a:t>
            </a:r>
          </a:p>
          <a:p>
            <a:r>
              <a:rPr lang="en-US" dirty="0"/>
              <a:t>Better fault isolation: if one </a:t>
            </a:r>
            <a:r>
              <a:rPr lang="en-US" dirty="0" err="1"/>
              <a:t>microservice</a:t>
            </a:r>
            <a:r>
              <a:rPr lang="en-US" dirty="0"/>
              <a:t> fails, the other will continue to work (although one problematic area of a monolith application can jeopardize the entire system)</a:t>
            </a:r>
          </a:p>
          <a:p>
            <a:r>
              <a:rPr lang="en-US" dirty="0"/>
              <a:t>Easy to scale and integrate with third-party services</a:t>
            </a:r>
          </a:p>
          <a:p>
            <a:r>
              <a:rPr lang="en-US" dirty="0"/>
              <a:t>No long-term commitment to technology stack</a:t>
            </a:r>
          </a:p>
        </p:txBody>
      </p:sp>
    </p:spTree>
    <p:extLst>
      <p:ext uri="{BB962C8B-B14F-4D97-AF65-F5344CB8AC3E}">
        <p14:creationId xmlns:p14="http://schemas.microsoft.com/office/powerpoint/2010/main" val="1374903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Due to distributed deployment, testing can become complicated and tedious</a:t>
            </a:r>
          </a:p>
          <a:p>
            <a:r>
              <a:rPr lang="en-US" dirty="0"/>
              <a:t>Increasing number of services can result in information barriers</a:t>
            </a:r>
          </a:p>
          <a:p>
            <a:r>
              <a:rPr lang="en-US" dirty="0"/>
              <a:t>The architecture brings additional complexity as the developers have to mitigate fault tolerance, network latency, and deal with a variety of message formats as well as load balancing</a:t>
            </a:r>
          </a:p>
          <a:p>
            <a:r>
              <a:rPr lang="en-US" dirty="0"/>
              <a:t>Being a distributed system, it can result in duplication of effort</a:t>
            </a:r>
          </a:p>
        </p:txBody>
      </p:sp>
      <p:sp>
        <p:nvSpPr>
          <p:cNvPr id="3" name="Title 2"/>
          <p:cNvSpPr>
            <a:spLocks noGrp="1"/>
          </p:cNvSpPr>
          <p:nvPr>
            <p:ph type="title"/>
          </p:nvPr>
        </p:nvSpPr>
        <p:spPr/>
        <p:txBody>
          <a:bodyPr/>
          <a:lstStyle/>
          <a:p>
            <a:r>
              <a:rPr lang="en-IN" dirty="0" smtClean="0"/>
              <a:t>Cons</a:t>
            </a:r>
            <a:endParaRPr lang="en-IN" dirty="0"/>
          </a:p>
        </p:txBody>
      </p:sp>
    </p:spTree>
    <p:extLst>
      <p:ext uri="{BB962C8B-B14F-4D97-AF65-F5344CB8AC3E}">
        <p14:creationId xmlns:p14="http://schemas.microsoft.com/office/powerpoint/2010/main" val="491893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When number of services increases, integration and managing whole products can become complicated</a:t>
            </a:r>
          </a:p>
          <a:p>
            <a:r>
              <a:rPr lang="en-US" dirty="0"/>
              <a:t>In addition to several complexities of monolithic architecture, the developers have to deal with the additional complexity of a distributed system</a:t>
            </a:r>
          </a:p>
          <a:p>
            <a:r>
              <a:rPr lang="en-US" dirty="0"/>
              <a:t>Developers have to put additional effort into implementing the mechanism of communication between the services</a:t>
            </a:r>
          </a:p>
        </p:txBody>
      </p:sp>
      <p:sp>
        <p:nvSpPr>
          <p:cNvPr id="3" name="Title 2"/>
          <p:cNvSpPr>
            <a:spLocks noGrp="1"/>
          </p:cNvSpPr>
          <p:nvPr>
            <p:ph type="title"/>
          </p:nvPr>
        </p:nvSpPr>
        <p:spPr/>
        <p:txBody>
          <a:bodyPr/>
          <a:lstStyle/>
          <a:p>
            <a:r>
              <a:rPr lang="en-IN" dirty="0" smtClean="0"/>
              <a:t>Cons</a:t>
            </a:r>
            <a:endParaRPr lang="en-IN" dirty="0"/>
          </a:p>
        </p:txBody>
      </p:sp>
    </p:spTree>
    <p:extLst>
      <p:ext uri="{BB962C8B-B14F-4D97-AF65-F5344CB8AC3E}">
        <p14:creationId xmlns:p14="http://schemas.microsoft.com/office/powerpoint/2010/main" val="107877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Handling use cases that span more than one service without using distributed transactions is not only tough but also requires communication and cooperation between different teams</a:t>
            </a:r>
          </a:p>
          <a:p>
            <a:r>
              <a:rPr lang="en-US" dirty="0"/>
              <a:t>The architecture usually results in increased memory consumption</a:t>
            </a:r>
          </a:p>
          <a:p>
            <a:r>
              <a:rPr lang="en-US" dirty="0"/>
              <a:t>Partitioning the application into </a:t>
            </a:r>
            <a:r>
              <a:rPr lang="en-US" dirty="0" err="1"/>
              <a:t>microservices</a:t>
            </a:r>
            <a:r>
              <a:rPr lang="en-US" dirty="0"/>
              <a:t> is very much an </a:t>
            </a:r>
            <a:r>
              <a:rPr lang="en-US" dirty="0" smtClean="0"/>
              <a:t>art.</a:t>
            </a:r>
            <a:endParaRPr lang="en-US" dirty="0"/>
          </a:p>
        </p:txBody>
      </p:sp>
      <p:sp>
        <p:nvSpPr>
          <p:cNvPr id="3" name="Title 2"/>
          <p:cNvSpPr>
            <a:spLocks noGrp="1"/>
          </p:cNvSpPr>
          <p:nvPr>
            <p:ph type="title"/>
          </p:nvPr>
        </p:nvSpPr>
        <p:spPr/>
        <p:txBody>
          <a:bodyPr/>
          <a:lstStyle/>
          <a:p>
            <a:r>
              <a:rPr lang="en-IN" dirty="0" smtClean="0"/>
              <a:t>Cons</a:t>
            </a:r>
            <a:endParaRPr lang="en-IN" dirty="0"/>
          </a:p>
        </p:txBody>
      </p:sp>
    </p:spTree>
    <p:extLst>
      <p:ext uri="{BB962C8B-B14F-4D97-AF65-F5344CB8AC3E}">
        <p14:creationId xmlns:p14="http://schemas.microsoft.com/office/powerpoint/2010/main" val="2179757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4" name="Picture 3"/>
          <p:cNvPicPr>
            <a:picLocks noChangeAspect="1"/>
          </p:cNvPicPr>
          <p:nvPr/>
        </p:nvPicPr>
        <p:blipFill rotWithShape="1">
          <a:blip r:embed="rId2"/>
          <a:srcRect l="25000" t="44074" r="24166" b="29259"/>
          <a:stretch/>
        </p:blipFill>
        <p:spPr>
          <a:xfrm>
            <a:off x="461035" y="1371600"/>
            <a:ext cx="4648200" cy="1371600"/>
          </a:xfrm>
          <a:prstGeom prst="rect">
            <a:avLst/>
          </a:prstGeom>
        </p:spPr>
      </p:pic>
      <p:pic>
        <p:nvPicPr>
          <p:cNvPr id="5" name="Picture 4"/>
          <p:cNvPicPr>
            <a:picLocks noChangeAspect="1"/>
          </p:cNvPicPr>
          <p:nvPr/>
        </p:nvPicPr>
        <p:blipFill rotWithShape="1">
          <a:blip r:embed="rId3"/>
          <a:srcRect l="25000" t="30547" r="24167" b="13183"/>
          <a:stretch/>
        </p:blipFill>
        <p:spPr>
          <a:xfrm>
            <a:off x="2133601" y="3048000"/>
            <a:ext cx="6866480" cy="2876549"/>
          </a:xfrm>
          <a:prstGeom prst="rect">
            <a:avLst/>
          </a:prstGeom>
        </p:spPr>
      </p:pic>
    </p:spTree>
    <p:extLst>
      <p:ext uri="{BB962C8B-B14F-4D97-AF65-F5344CB8AC3E}">
        <p14:creationId xmlns:p14="http://schemas.microsoft.com/office/powerpoint/2010/main" val="41988174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SOA vs </a:t>
            </a:r>
            <a:r>
              <a:rPr lang="en-IN" dirty="0" err="1" smtClean="0"/>
              <a:t>Microservices</a:t>
            </a:r>
            <a:endParaRPr lang="en-IN" dirty="0"/>
          </a:p>
        </p:txBody>
      </p:sp>
      <p:pic>
        <p:nvPicPr>
          <p:cNvPr id="14338" name="Picture 2" descr="Monolithic vs SOA vs Microservices - SOA vs Microservices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035" y="1737732"/>
            <a:ext cx="7772400" cy="414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562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Service Oriented </a:t>
            </a:r>
            <a:r>
              <a:rPr lang="en-IN" dirty="0" smtClean="0"/>
              <a:t>Architecture</a:t>
            </a:r>
            <a:endParaRPr lang="en-IN" dirty="0"/>
          </a:p>
        </p:txBody>
      </p:sp>
      <p:pic>
        <p:nvPicPr>
          <p:cNvPr id="15362" name="Picture 2" descr="SOA Architecture - Microservices vs SOA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0"/>
            <a:ext cx="9144000" cy="4178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0924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Microservices vs SOA architecture - Microservices vs SOA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85800"/>
            <a:ext cx="7391400" cy="578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022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76701026"/>
              </p:ext>
            </p:extLst>
          </p:nvPr>
        </p:nvGraphicFramePr>
        <p:xfrm>
          <a:off x="152397" y="1317591"/>
          <a:ext cx="8915402" cy="4829710"/>
        </p:xfrm>
        <a:graphic>
          <a:graphicData uri="http://schemas.openxmlformats.org/drawingml/2006/table">
            <a:tbl>
              <a:tblPr/>
              <a:tblGrid>
                <a:gridCol w="4457701"/>
                <a:gridCol w="4457701"/>
              </a:tblGrid>
              <a:tr h="236781">
                <a:tc>
                  <a:txBody>
                    <a:bodyPr/>
                    <a:lstStyle/>
                    <a:p>
                      <a:pPr algn="ctr"/>
                      <a:r>
                        <a:rPr lang="en-IN" sz="1200" b="1">
                          <a:solidFill>
                            <a:srgbClr val="FFFFFF"/>
                          </a:solidFill>
                          <a:effectLst/>
                          <a:latin typeface="Noto Serif"/>
                        </a:rPr>
                        <a:t>SOA</a:t>
                      </a:r>
                      <a:endParaRPr lang="en-IN" sz="1200">
                        <a:effectLst/>
                      </a:endParaRPr>
                    </a:p>
                  </a:txBody>
                  <a:tcPr marL="59195" marR="59195" marT="29598" marB="29598" anchor="ctr">
                    <a:lnL>
                      <a:noFill/>
                    </a:lnL>
                    <a:lnR>
                      <a:noFill/>
                    </a:lnR>
                    <a:lnT>
                      <a:noFill/>
                    </a:lnT>
                    <a:lnB>
                      <a:noFill/>
                    </a:lnB>
                    <a:solidFill>
                      <a:srgbClr val="1841A1"/>
                    </a:solidFill>
                  </a:tcPr>
                </a:tc>
                <a:tc>
                  <a:txBody>
                    <a:bodyPr/>
                    <a:lstStyle/>
                    <a:p>
                      <a:pPr algn="ctr"/>
                      <a:r>
                        <a:rPr lang="en-IN" sz="1200">
                          <a:solidFill>
                            <a:srgbClr val="FFFFFF"/>
                          </a:solidFill>
                          <a:effectLst/>
                          <a:latin typeface="Noto Serif"/>
                        </a:rPr>
                        <a:t>MSA</a:t>
                      </a:r>
                      <a:endParaRPr lang="en-IN" sz="1200">
                        <a:effectLst/>
                      </a:endParaRPr>
                    </a:p>
                  </a:txBody>
                  <a:tcPr marL="59195" marR="59195" marT="29598" marB="29598" anchor="ctr">
                    <a:lnL>
                      <a:noFill/>
                    </a:lnL>
                    <a:lnR>
                      <a:noFill/>
                    </a:lnR>
                    <a:lnT>
                      <a:noFill/>
                    </a:lnT>
                    <a:lnB>
                      <a:noFill/>
                    </a:lnB>
                    <a:solidFill>
                      <a:srgbClr val="1841A1"/>
                    </a:solidFill>
                  </a:tcPr>
                </a:tc>
              </a:tr>
              <a:tr h="404501">
                <a:tc>
                  <a:txBody>
                    <a:bodyPr/>
                    <a:lstStyle/>
                    <a:p>
                      <a:r>
                        <a:rPr lang="en-IN" sz="1200">
                          <a:effectLst/>
                          <a:latin typeface="Noto Serif"/>
                        </a:rPr>
                        <a:t>Follows “</a:t>
                      </a:r>
                      <a:r>
                        <a:rPr lang="en-IN" sz="1200" b="1">
                          <a:effectLst/>
                          <a:latin typeface="Noto Serif"/>
                        </a:rPr>
                        <a:t>share-as-much-as-possible</a:t>
                      </a:r>
                      <a:r>
                        <a:rPr lang="en-IN" sz="1200">
                          <a:effectLst/>
                          <a:latin typeface="Noto Serif"/>
                        </a:rPr>
                        <a:t>” architecture approach</a:t>
                      </a:r>
                      <a:endParaRPr lang="en-IN" sz="1200">
                        <a:effectLst/>
                      </a:endParaRPr>
                    </a:p>
                  </a:txBody>
                  <a:tcPr marL="24665" marR="24665" marT="24665" marB="24665" anchor="ctr">
                    <a:lnL>
                      <a:noFill/>
                    </a:lnL>
                    <a:lnR>
                      <a:noFill/>
                    </a:lnR>
                    <a:lnT>
                      <a:noFill/>
                    </a:lnT>
                    <a:lnB>
                      <a:noFill/>
                    </a:lnB>
                    <a:solidFill>
                      <a:srgbClr val="FFFFFF"/>
                    </a:solidFill>
                  </a:tcPr>
                </a:tc>
                <a:tc>
                  <a:txBody>
                    <a:bodyPr/>
                    <a:lstStyle/>
                    <a:p>
                      <a:r>
                        <a:rPr lang="en-IN" sz="1200">
                          <a:effectLst/>
                          <a:latin typeface="Noto Serif"/>
                        </a:rPr>
                        <a:t>Follows “</a:t>
                      </a:r>
                      <a:r>
                        <a:rPr lang="en-IN" sz="1200" b="1">
                          <a:effectLst/>
                          <a:latin typeface="Noto Serif"/>
                        </a:rPr>
                        <a:t>share-as-little-as-possible</a:t>
                      </a:r>
                      <a:r>
                        <a:rPr lang="en-IN" sz="1200">
                          <a:effectLst/>
                          <a:latin typeface="Noto Serif"/>
                        </a:rPr>
                        <a:t>” architecture approach</a:t>
                      </a:r>
                      <a:endParaRPr lang="en-IN" sz="1200">
                        <a:effectLst/>
                      </a:endParaRPr>
                    </a:p>
                  </a:txBody>
                  <a:tcPr marL="24665" marR="24665" marT="24665" marB="24665" anchor="ctr">
                    <a:lnL>
                      <a:noFill/>
                    </a:lnL>
                    <a:lnR>
                      <a:noFill/>
                    </a:lnR>
                    <a:lnT>
                      <a:noFill/>
                    </a:lnT>
                    <a:lnB>
                      <a:noFill/>
                    </a:lnB>
                    <a:solidFill>
                      <a:srgbClr val="FFFFFF"/>
                    </a:solidFill>
                  </a:tcPr>
                </a:tc>
              </a:tr>
              <a:tr h="414367">
                <a:tc>
                  <a:txBody>
                    <a:bodyPr/>
                    <a:lstStyle/>
                    <a:p>
                      <a:r>
                        <a:rPr lang="en-US" sz="1200">
                          <a:effectLst/>
                          <a:latin typeface="Noto Serif"/>
                        </a:rPr>
                        <a:t>Importance is on </a:t>
                      </a:r>
                      <a:r>
                        <a:rPr lang="en-US" sz="1200" b="1">
                          <a:effectLst/>
                          <a:latin typeface="Noto Serif"/>
                        </a:rPr>
                        <a:t>business functionality</a:t>
                      </a:r>
                      <a:r>
                        <a:rPr lang="en-US" sz="1200">
                          <a:effectLst/>
                          <a:latin typeface="Noto Serif"/>
                        </a:rPr>
                        <a:t> reuse</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a:effectLst/>
                          <a:latin typeface="Noto Serif"/>
                        </a:rPr>
                        <a:t>Importance is on the concept of “</a:t>
                      </a:r>
                      <a:r>
                        <a:rPr lang="en-US" sz="1200" b="1">
                          <a:effectLst/>
                          <a:latin typeface="Noto Serif"/>
                        </a:rPr>
                        <a:t>bounded context</a:t>
                      </a:r>
                      <a:r>
                        <a:rPr lang="en-US" sz="1200">
                          <a:effectLst/>
                          <a:latin typeface="Noto Serif"/>
                        </a:rPr>
                        <a:t>”</a:t>
                      </a:r>
                      <a:endParaRPr lang="en-US" sz="1200">
                        <a:effectLst/>
                      </a:endParaRPr>
                    </a:p>
                  </a:txBody>
                  <a:tcPr marL="59195" marR="59195" marT="29598" marB="29598" anchor="ctr">
                    <a:lnL>
                      <a:noFill/>
                    </a:lnL>
                    <a:lnR>
                      <a:noFill/>
                    </a:lnR>
                    <a:lnT>
                      <a:noFill/>
                    </a:lnT>
                    <a:lnB>
                      <a:noFill/>
                    </a:lnB>
                    <a:solidFill>
                      <a:srgbClr val="FFFFFF"/>
                    </a:solidFill>
                  </a:tcPr>
                </a:tc>
              </a:tr>
              <a:tr h="582087">
                <a:tc>
                  <a:txBody>
                    <a:bodyPr/>
                    <a:lstStyle/>
                    <a:p>
                      <a:r>
                        <a:rPr lang="en-US" sz="1200">
                          <a:effectLst/>
                          <a:latin typeface="Noto Serif"/>
                        </a:rPr>
                        <a:t>They have </a:t>
                      </a:r>
                      <a:r>
                        <a:rPr lang="en-US" sz="1200" b="1">
                          <a:effectLst/>
                          <a:latin typeface="Noto Serif"/>
                        </a:rPr>
                        <a:t>common</a:t>
                      </a:r>
                      <a:r>
                        <a:rPr lang="en-US" sz="1200">
                          <a:effectLst/>
                          <a:latin typeface="Noto Serif"/>
                        </a:rPr>
                        <a:t> </a:t>
                      </a:r>
                      <a:r>
                        <a:rPr lang="en-US" sz="1200" b="1">
                          <a:effectLst/>
                          <a:latin typeface="Noto Serif"/>
                        </a:rPr>
                        <a:t>governance</a:t>
                      </a:r>
                      <a:r>
                        <a:rPr lang="en-US" sz="1200">
                          <a:effectLst/>
                          <a:latin typeface="Noto Serif"/>
                        </a:rPr>
                        <a:t> and </a:t>
                      </a:r>
                      <a:r>
                        <a:rPr lang="en-US" sz="1200" b="1">
                          <a:effectLst/>
                          <a:latin typeface="Noto Serif"/>
                        </a:rPr>
                        <a:t>standards</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a:effectLst/>
                          <a:latin typeface="Noto Serif"/>
                        </a:rPr>
                        <a:t>They focus on </a:t>
                      </a:r>
                      <a:r>
                        <a:rPr lang="en-US" sz="1200" b="1">
                          <a:effectLst/>
                          <a:latin typeface="Noto Serif"/>
                        </a:rPr>
                        <a:t>people</a:t>
                      </a:r>
                      <a:r>
                        <a:rPr lang="en-US" sz="1200">
                          <a:effectLst/>
                          <a:latin typeface="Noto Serif"/>
                        </a:rPr>
                        <a:t> </a:t>
                      </a:r>
                      <a:r>
                        <a:rPr lang="en-US" sz="1200" b="1">
                          <a:effectLst/>
                          <a:latin typeface="Noto Serif"/>
                        </a:rPr>
                        <a:t>collaboration</a:t>
                      </a:r>
                      <a:r>
                        <a:rPr lang="en-US" sz="1200">
                          <a:effectLst/>
                          <a:latin typeface="Noto Serif"/>
                        </a:rPr>
                        <a:t> and freedom of other options</a:t>
                      </a:r>
                      <a:endParaRPr lang="en-US" sz="1200">
                        <a:effectLst/>
                      </a:endParaRPr>
                    </a:p>
                  </a:txBody>
                  <a:tcPr marL="24665" marR="24665" marT="24665" marB="24665" anchor="ctr">
                    <a:lnL>
                      <a:noFill/>
                    </a:lnL>
                    <a:lnR>
                      <a:noFill/>
                    </a:lnR>
                    <a:lnT>
                      <a:noFill/>
                    </a:lnT>
                    <a:lnB>
                      <a:noFill/>
                    </a:lnB>
                    <a:solidFill>
                      <a:srgbClr val="FFFFFF"/>
                    </a:solidFill>
                  </a:tcPr>
                </a:tc>
              </a:tr>
              <a:tr h="404501">
                <a:tc>
                  <a:txBody>
                    <a:bodyPr/>
                    <a:lstStyle/>
                    <a:p>
                      <a:r>
                        <a:rPr lang="en-IN" sz="1200">
                          <a:effectLst/>
                          <a:latin typeface="Noto Serif"/>
                        </a:rPr>
                        <a:t>Uses </a:t>
                      </a:r>
                      <a:r>
                        <a:rPr lang="en-IN" sz="1200" b="1">
                          <a:effectLst/>
                          <a:latin typeface="Noto Serif"/>
                        </a:rPr>
                        <a:t>Enterprise Service bus (ESB)</a:t>
                      </a:r>
                      <a:r>
                        <a:rPr lang="en-IN" sz="1200">
                          <a:effectLst/>
                          <a:latin typeface="Noto Serif"/>
                        </a:rPr>
                        <a:t> for communication</a:t>
                      </a:r>
                      <a:endParaRPr lang="en-IN" sz="1200">
                        <a:effectLst/>
                      </a:endParaRPr>
                    </a:p>
                  </a:txBody>
                  <a:tcPr marL="24665" marR="24665" marT="24665" marB="24665" anchor="ctr">
                    <a:lnL>
                      <a:noFill/>
                    </a:lnL>
                    <a:lnR>
                      <a:noFill/>
                    </a:lnR>
                    <a:lnT>
                      <a:noFill/>
                    </a:lnT>
                    <a:lnB>
                      <a:noFill/>
                    </a:lnB>
                    <a:solidFill>
                      <a:srgbClr val="FFFFFF"/>
                    </a:solidFill>
                  </a:tcPr>
                </a:tc>
                <a:tc>
                  <a:txBody>
                    <a:bodyPr/>
                    <a:lstStyle/>
                    <a:p>
                      <a:r>
                        <a:rPr lang="en-IN" sz="1200">
                          <a:effectLst/>
                          <a:latin typeface="Noto Serif"/>
                        </a:rPr>
                        <a:t>Simple messaging system</a:t>
                      </a:r>
                      <a:endParaRPr lang="en-IN" sz="1200">
                        <a:effectLst/>
                      </a:endParaRPr>
                    </a:p>
                  </a:txBody>
                  <a:tcPr marL="24665" marR="24665" marT="24665" marB="24665" anchor="ctr">
                    <a:lnL>
                      <a:noFill/>
                    </a:lnL>
                    <a:lnR>
                      <a:noFill/>
                    </a:lnR>
                    <a:lnT>
                      <a:noFill/>
                    </a:lnT>
                    <a:lnB>
                      <a:noFill/>
                    </a:lnB>
                    <a:solidFill>
                      <a:srgbClr val="FFFFFF"/>
                    </a:solidFill>
                  </a:tcPr>
                </a:tc>
              </a:tr>
              <a:tr h="404501">
                <a:tc>
                  <a:txBody>
                    <a:bodyPr/>
                    <a:lstStyle/>
                    <a:p>
                      <a:r>
                        <a:rPr lang="en-IN" sz="1200">
                          <a:effectLst/>
                          <a:latin typeface="Noto Serif"/>
                        </a:rPr>
                        <a:t>They support </a:t>
                      </a:r>
                      <a:r>
                        <a:rPr lang="en-IN" sz="1200" b="1">
                          <a:effectLst/>
                          <a:latin typeface="Noto Serif"/>
                        </a:rPr>
                        <a:t>multiple message protocols</a:t>
                      </a:r>
                      <a:endParaRPr lang="en-IN" sz="1200">
                        <a:effectLst/>
                      </a:endParaRPr>
                    </a:p>
                  </a:txBody>
                  <a:tcPr marL="24665" marR="24665" marT="24665" marB="24665" anchor="ctr">
                    <a:lnL>
                      <a:noFill/>
                    </a:lnL>
                    <a:lnR>
                      <a:noFill/>
                    </a:lnR>
                    <a:lnT>
                      <a:noFill/>
                    </a:lnT>
                    <a:lnB>
                      <a:noFill/>
                    </a:lnB>
                    <a:solidFill>
                      <a:srgbClr val="FFFFFF"/>
                    </a:solidFill>
                  </a:tcPr>
                </a:tc>
                <a:tc>
                  <a:txBody>
                    <a:bodyPr/>
                    <a:lstStyle/>
                    <a:p>
                      <a:r>
                        <a:rPr lang="en-US" sz="1200">
                          <a:effectLst/>
                          <a:latin typeface="Noto Serif"/>
                        </a:rPr>
                        <a:t>They use </a:t>
                      </a:r>
                      <a:r>
                        <a:rPr lang="en-US" sz="1200" b="1">
                          <a:effectLst/>
                          <a:latin typeface="Noto Serif"/>
                        </a:rPr>
                        <a:t>lightweight protocols</a:t>
                      </a:r>
                      <a:r>
                        <a:rPr lang="en-US" sz="1200">
                          <a:effectLst/>
                          <a:latin typeface="Noto Serif"/>
                        </a:rPr>
                        <a:t> such as </a:t>
                      </a:r>
                      <a:r>
                        <a:rPr lang="en-US" sz="1200" b="1">
                          <a:effectLst/>
                          <a:latin typeface="Noto Serif"/>
                        </a:rPr>
                        <a:t>HTTP/REST</a:t>
                      </a:r>
                      <a:r>
                        <a:rPr lang="en-US" sz="1200">
                          <a:effectLst/>
                          <a:latin typeface="Noto Serif"/>
                        </a:rPr>
                        <a:t> etc.</a:t>
                      </a:r>
                      <a:endParaRPr lang="en-US" sz="1200">
                        <a:effectLst/>
                      </a:endParaRPr>
                    </a:p>
                  </a:txBody>
                  <a:tcPr marL="24665" marR="24665" marT="24665" marB="24665" anchor="ctr">
                    <a:lnL>
                      <a:noFill/>
                    </a:lnL>
                    <a:lnR>
                      <a:noFill/>
                    </a:lnR>
                    <a:lnT>
                      <a:noFill/>
                    </a:lnT>
                    <a:lnB>
                      <a:noFill/>
                    </a:lnB>
                    <a:solidFill>
                      <a:srgbClr val="FFFFFF"/>
                    </a:solidFill>
                  </a:tcPr>
                </a:tc>
              </a:tr>
              <a:tr h="582087">
                <a:tc>
                  <a:txBody>
                    <a:bodyPr/>
                    <a:lstStyle/>
                    <a:p>
                      <a:r>
                        <a:rPr lang="en-US" sz="1200" b="1">
                          <a:effectLst/>
                          <a:latin typeface="Noto Serif"/>
                        </a:rPr>
                        <a:t>Multi-threaded</a:t>
                      </a:r>
                      <a:r>
                        <a:rPr lang="en-US" sz="1200">
                          <a:effectLst/>
                          <a:latin typeface="Noto Serif"/>
                        </a:rPr>
                        <a:t> with more overheads to handle I/O</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b="1">
                          <a:effectLst/>
                          <a:latin typeface="Noto Serif"/>
                        </a:rPr>
                        <a:t>Single-threaded</a:t>
                      </a:r>
                      <a:r>
                        <a:rPr lang="en-US" sz="1200">
                          <a:effectLst/>
                          <a:latin typeface="Noto Serif"/>
                        </a:rPr>
                        <a:t> usually with the use of Event Loop features for non-locking I/O handling</a:t>
                      </a:r>
                      <a:endParaRPr lang="en-US" sz="1200">
                        <a:effectLst/>
                      </a:endParaRPr>
                    </a:p>
                  </a:txBody>
                  <a:tcPr marL="24665" marR="24665" marT="24665" marB="24665" anchor="ctr">
                    <a:lnL>
                      <a:noFill/>
                    </a:lnL>
                    <a:lnR>
                      <a:noFill/>
                    </a:lnR>
                    <a:lnT>
                      <a:noFill/>
                    </a:lnT>
                    <a:lnB>
                      <a:noFill/>
                    </a:lnB>
                    <a:solidFill>
                      <a:srgbClr val="FFFFFF"/>
                    </a:solidFill>
                  </a:tcPr>
                </a:tc>
              </a:tr>
              <a:tr h="404501">
                <a:tc>
                  <a:txBody>
                    <a:bodyPr/>
                    <a:lstStyle/>
                    <a:p>
                      <a:r>
                        <a:rPr lang="en-IN" sz="1200">
                          <a:effectLst/>
                          <a:latin typeface="Noto Serif"/>
                        </a:rPr>
                        <a:t>Maximizes application service reusability</a:t>
                      </a:r>
                      <a:endParaRPr lang="en-IN" sz="1200">
                        <a:effectLst/>
                      </a:endParaRPr>
                    </a:p>
                  </a:txBody>
                  <a:tcPr marL="24665" marR="24665" marT="24665" marB="24665" anchor="ctr">
                    <a:lnL>
                      <a:noFill/>
                    </a:lnL>
                    <a:lnR>
                      <a:noFill/>
                    </a:lnR>
                    <a:lnT>
                      <a:noFill/>
                    </a:lnT>
                    <a:lnB>
                      <a:noFill/>
                    </a:lnB>
                    <a:solidFill>
                      <a:srgbClr val="FFFFFF"/>
                    </a:solidFill>
                  </a:tcPr>
                </a:tc>
                <a:tc>
                  <a:txBody>
                    <a:bodyPr/>
                    <a:lstStyle/>
                    <a:p>
                      <a:r>
                        <a:rPr lang="en-IN" sz="1200">
                          <a:effectLst/>
                          <a:latin typeface="Noto Serif"/>
                        </a:rPr>
                        <a:t>Focuses on </a:t>
                      </a:r>
                      <a:r>
                        <a:rPr lang="en-IN" sz="1200" b="1">
                          <a:effectLst/>
                          <a:latin typeface="Noto Serif"/>
                        </a:rPr>
                        <a:t>decoupling</a:t>
                      </a:r>
                      <a:endParaRPr lang="en-IN" sz="1200">
                        <a:effectLst/>
                      </a:endParaRPr>
                    </a:p>
                  </a:txBody>
                  <a:tcPr marL="24665" marR="24665" marT="24665" marB="24665" anchor="ctr">
                    <a:lnL>
                      <a:noFill/>
                    </a:lnL>
                    <a:lnR>
                      <a:noFill/>
                    </a:lnR>
                    <a:lnT>
                      <a:noFill/>
                    </a:lnT>
                    <a:lnB>
                      <a:noFill/>
                    </a:lnB>
                    <a:solidFill>
                      <a:srgbClr val="FFFFFF"/>
                    </a:solidFill>
                  </a:tcPr>
                </a:tc>
              </a:tr>
              <a:tr h="404501">
                <a:tc>
                  <a:txBody>
                    <a:bodyPr/>
                    <a:lstStyle/>
                    <a:p>
                      <a:r>
                        <a:rPr lang="en-US" sz="1200" b="1">
                          <a:effectLst/>
                          <a:latin typeface="Noto Serif"/>
                        </a:rPr>
                        <a:t>Traditional Relational Databases</a:t>
                      </a:r>
                      <a:r>
                        <a:rPr lang="en-US" sz="1200">
                          <a:effectLst/>
                          <a:latin typeface="Noto Serif"/>
                        </a:rPr>
                        <a:t> are more often used</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b="1">
                          <a:effectLst/>
                          <a:latin typeface="Noto Serif"/>
                        </a:rPr>
                        <a:t>Modern Relational Databases </a:t>
                      </a:r>
                      <a:r>
                        <a:rPr lang="en-US" sz="1200">
                          <a:effectLst/>
                          <a:latin typeface="Noto Serif"/>
                        </a:rPr>
                        <a:t>are more often used</a:t>
                      </a:r>
                      <a:endParaRPr lang="en-US" sz="1200">
                        <a:effectLst/>
                      </a:endParaRPr>
                    </a:p>
                  </a:txBody>
                  <a:tcPr marL="24665" marR="24665" marT="24665" marB="24665" anchor="ctr">
                    <a:lnL>
                      <a:noFill/>
                    </a:lnL>
                    <a:lnR>
                      <a:noFill/>
                    </a:lnR>
                    <a:lnT>
                      <a:noFill/>
                    </a:lnT>
                    <a:lnB>
                      <a:noFill/>
                    </a:lnB>
                    <a:solidFill>
                      <a:srgbClr val="FFFFFF"/>
                    </a:solidFill>
                  </a:tcPr>
                </a:tc>
              </a:tr>
              <a:tr h="404501">
                <a:tc>
                  <a:txBody>
                    <a:bodyPr/>
                    <a:lstStyle/>
                    <a:p>
                      <a:r>
                        <a:rPr lang="en-US" sz="1200">
                          <a:effectLst/>
                          <a:latin typeface="Noto Serif"/>
                        </a:rPr>
                        <a:t>A systematic change requires modifying the monolith</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a:effectLst/>
                          <a:latin typeface="Noto Serif"/>
                        </a:rPr>
                        <a:t>A systematic change is to create a new service</a:t>
                      </a:r>
                      <a:endParaRPr lang="en-US" sz="1200">
                        <a:effectLst/>
                      </a:endParaRPr>
                    </a:p>
                  </a:txBody>
                  <a:tcPr marL="24665" marR="24665" marT="24665" marB="24665" anchor="ctr">
                    <a:lnL>
                      <a:noFill/>
                    </a:lnL>
                    <a:lnR>
                      <a:noFill/>
                    </a:lnR>
                    <a:lnT>
                      <a:noFill/>
                    </a:lnT>
                    <a:lnB>
                      <a:noFill/>
                    </a:lnB>
                    <a:solidFill>
                      <a:srgbClr val="FFFFFF"/>
                    </a:solidFill>
                  </a:tcPr>
                </a:tc>
              </a:tr>
              <a:tr h="582087">
                <a:tc>
                  <a:txBody>
                    <a:bodyPr/>
                    <a:lstStyle/>
                    <a:p>
                      <a:r>
                        <a:rPr lang="en-US" sz="1200">
                          <a:effectLst/>
                          <a:latin typeface="Noto Serif"/>
                        </a:rPr>
                        <a:t>DevOps / Continuous Delivery is becoming popular, but not yet mainstream</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dirty="0">
                          <a:effectLst/>
                          <a:latin typeface="Noto Serif"/>
                        </a:rPr>
                        <a:t>Strong focus on DevOps / Continuous Delivery</a:t>
                      </a:r>
                      <a:endParaRPr lang="en-US" sz="1200" dirty="0">
                        <a:effectLst/>
                      </a:endParaRPr>
                    </a:p>
                  </a:txBody>
                  <a:tcPr marL="24665" marR="24665" marT="24665" marB="24665" anchor="ctr">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25281056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337" y="16727"/>
            <a:ext cx="8205261" cy="785553"/>
          </a:xfrm>
        </p:spPr>
        <p:txBody>
          <a:bodyPr/>
          <a:lstStyle/>
          <a:p>
            <a:r>
              <a:rPr lang="en-IN" b="1" dirty="0"/>
              <a:t>Challenges with </a:t>
            </a:r>
            <a:r>
              <a:rPr lang="en-IN" b="1" dirty="0" err="1"/>
              <a:t>Microservice</a:t>
            </a:r>
            <a:r>
              <a:rPr lang="en-IN" b="1" dirty="0"/>
              <a:t> Architectures</a:t>
            </a:r>
          </a:p>
        </p:txBody>
      </p:sp>
      <p:sp>
        <p:nvSpPr>
          <p:cNvPr id="3" name="Content Placeholder 2"/>
          <p:cNvSpPr>
            <a:spLocks noGrp="1"/>
          </p:cNvSpPr>
          <p:nvPr>
            <p:ph idx="4294967295"/>
          </p:nvPr>
        </p:nvSpPr>
        <p:spPr>
          <a:xfrm>
            <a:off x="483336" y="1446805"/>
            <a:ext cx="8454365" cy="5105400"/>
          </a:xfrm>
          <a:prstGeom prst="rect">
            <a:avLst/>
          </a:prstGeom>
        </p:spPr>
        <p:txBody>
          <a:bodyPr/>
          <a:lstStyle/>
          <a:p>
            <a:r>
              <a:rPr lang="en-US" dirty="0"/>
              <a:t>Quick Setup needed : You cannot spend a month setting up each </a:t>
            </a:r>
            <a:r>
              <a:rPr lang="en-US" dirty="0" err="1"/>
              <a:t>microservice</a:t>
            </a:r>
            <a:r>
              <a:rPr lang="en-US" dirty="0"/>
              <a:t>. You should be able to create </a:t>
            </a:r>
            <a:r>
              <a:rPr lang="en-US" dirty="0" err="1"/>
              <a:t>microservices</a:t>
            </a:r>
            <a:r>
              <a:rPr lang="en-US" dirty="0"/>
              <a:t> quickly.</a:t>
            </a:r>
          </a:p>
          <a:p>
            <a:r>
              <a:rPr lang="en-US" dirty="0"/>
              <a:t>Automation : Because there are a number of smaller components instead of a monolith, you need to automate everything - Builds, Deployment, Monitoring etc.</a:t>
            </a:r>
          </a:p>
          <a:p>
            <a:r>
              <a:rPr lang="en-US" dirty="0"/>
              <a:t>Visibility : You now have a number of smaller components to deploy and maintain. Maybe 100 or maybe 1000 components. You should be able to monitor and identify problems automatically. You need great visibility around all the components.</a:t>
            </a:r>
          </a:p>
          <a:p>
            <a:endParaRPr lang="en-IN" dirty="0"/>
          </a:p>
        </p:txBody>
      </p:sp>
    </p:spTree>
    <p:extLst>
      <p:ext uri="{BB962C8B-B14F-4D97-AF65-F5344CB8AC3E}">
        <p14:creationId xmlns:p14="http://schemas.microsoft.com/office/powerpoint/2010/main" val="13384898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Challenges with </a:t>
            </a:r>
            <a:r>
              <a:rPr lang="en-IN" b="1" dirty="0" err="1"/>
              <a:t>Microservice</a:t>
            </a:r>
            <a:r>
              <a:rPr lang="en-IN" b="1" dirty="0"/>
              <a:t> Architectures</a:t>
            </a:r>
          </a:p>
        </p:txBody>
      </p:sp>
      <p:sp>
        <p:nvSpPr>
          <p:cNvPr id="3" name="Content Placeholder 2"/>
          <p:cNvSpPr>
            <a:spLocks noGrp="1"/>
          </p:cNvSpPr>
          <p:nvPr>
            <p:ph idx="4294967295"/>
          </p:nvPr>
        </p:nvSpPr>
        <p:spPr>
          <a:xfrm>
            <a:off x="609600" y="1600200"/>
            <a:ext cx="8305800" cy="4724400"/>
          </a:xfrm>
          <a:prstGeom prst="rect">
            <a:avLst/>
          </a:prstGeom>
        </p:spPr>
        <p:txBody>
          <a:bodyPr>
            <a:normAutofit fontScale="85000" lnSpcReduction="10000"/>
          </a:bodyPr>
          <a:lstStyle/>
          <a:p>
            <a:r>
              <a:rPr lang="en-US" dirty="0"/>
              <a:t>Bounded Context : Deciding the boundaries of a </a:t>
            </a:r>
            <a:r>
              <a:rPr lang="en-US" dirty="0" err="1"/>
              <a:t>microservice</a:t>
            </a:r>
            <a:r>
              <a:rPr lang="en-US" dirty="0"/>
              <a:t> is not an easy task. Bounded Contexts from Domain Driven Design is a good starting point. Your understanding of the domain evolves over a period of time. You need to ensure that the </a:t>
            </a:r>
            <a:r>
              <a:rPr lang="en-US" dirty="0" err="1"/>
              <a:t>microservice</a:t>
            </a:r>
            <a:r>
              <a:rPr lang="en-US" dirty="0"/>
              <a:t> boundaries evolve.</a:t>
            </a:r>
          </a:p>
          <a:p>
            <a:r>
              <a:rPr lang="en-US" dirty="0"/>
              <a:t>Configuration Management : You need to maintain configurations for hundreds of components across environments. You would need a Configuration Management solution</a:t>
            </a:r>
          </a:p>
          <a:p>
            <a:r>
              <a:rPr lang="en-US" dirty="0"/>
              <a:t>Dynamic Scale Up and Scale Down : The advantages of </a:t>
            </a:r>
            <a:r>
              <a:rPr lang="en-US" dirty="0" err="1"/>
              <a:t>microservices</a:t>
            </a:r>
            <a:r>
              <a:rPr lang="en-US" dirty="0"/>
              <a:t> will only be realized if your applications can scaled up and down easily in the cloud.</a:t>
            </a:r>
          </a:p>
          <a:p>
            <a:r>
              <a:rPr lang="en-US" dirty="0"/>
              <a:t>Pack of Cards : If a </a:t>
            </a:r>
            <a:r>
              <a:rPr lang="en-US" dirty="0" err="1"/>
              <a:t>microservice</a:t>
            </a:r>
            <a:r>
              <a:rPr lang="en-US" dirty="0"/>
              <a:t> at the bottom of the call chain fails, it can have knock on effects on all other </a:t>
            </a:r>
            <a:r>
              <a:rPr lang="en-US" dirty="0" err="1"/>
              <a:t>microservices</a:t>
            </a:r>
            <a:r>
              <a:rPr lang="en-US" dirty="0"/>
              <a:t>. </a:t>
            </a:r>
            <a:r>
              <a:rPr lang="en-US" dirty="0" err="1"/>
              <a:t>Microservices</a:t>
            </a:r>
            <a:r>
              <a:rPr lang="en-US" dirty="0"/>
              <a:t> should be fault tolerant by Design.</a:t>
            </a:r>
          </a:p>
          <a:p>
            <a:endParaRPr lang="en-IN" dirty="0"/>
          </a:p>
        </p:txBody>
      </p:sp>
    </p:spTree>
    <p:extLst>
      <p:ext uri="{BB962C8B-B14F-4D97-AF65-F5344CB8AC3E}">
        <p14:creationId xmlns:p14="http://schemas.microsoft.com/office/powerpoint/2010/main" val="28554088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Challenges with </a:t>
            </a:r>
            <a:r>
              <a:rPr lang="en-IN" b="1" dirty="0" err="1"/>
              <a:t>Microservice</a:t>
            </a:r>
            <a:r>
              <a:rPr lang="en-IN" b="1" dirty="0"/>
              <a:t> Architectures</a:t>
            </a:r>
          </a:p>
        </p:txBody>
      </p:sp>
      <p:sp>
        <p:nvSpPr>
          <p:cNvPr id="3" name="Content Placeholder 2"/>
          <p:cNvSpPr>
            <a:spLocks noGrp="1"/>
          </p:cNvSpPr>
          <p:nvPr>
            <p:ph idx="4294967295"/>
          </p:nvPr>
        </p:nvSpPr>
        <p:spPr>
          <a:xfrm>
            <a:off x="477761" y="1676400"/>
            <a:ext cx="8253643" cy="4412166"/>
          </a:xfrm>
          <a:prstGeom prst="rect">
            <a:avLst/>
          </a:prstGeom>
        </p:spPr>
        <p:txBody>
          <a:bodyPr>
            <a:normAutofit lnSpcReduction="10000"/>
          </a:bodyPr>
          <a:lstStyle/>
          <a:p>
            <a:r>
              <a:rPr lang="en-US" dirty="0"/>
              <a:t>Debugging : When there is a problem that needs investigation, you might need to look into multiple services across different components. Centralized Logging and Dashboards are essential to make it easy to debug problems.</a:t>
            </a:r>
          </a:p>
          <a:p>
            <a:r>
              <a:rPr lang="en-US" dirty="0"/>
              <a:t>Consistency : You cannot have a wide range of tools solving the same problem. While it is important to foster innovation, it is also important to have some decentralized governance around the languages, platforms, technology and tools used for implementing/deploying/monitoring </a:t>
            </a:r>
            <a:r>
              <a:rPr lang="en-US" dirty="0" err="1"/>
              <a:t>microservices</a:t>
            </a:r>
            <a:r>
              <a:rPr lang="en-US" dirty="0"/>
              <a:t>.</a:t>
            </a:r>
          </a:p>
          <a:p>
            <a:endParaRPr lang="en-IN" dirty="0"/>
          </a:p>
        </p:txBody>
      </p:sp>
    </p:spTree>
    <p:extLst>
      <p:ext uri="{BB962C8B-B14F-4D97-AF65-F5344CB8AC3E}">
        <p14:creationId xmlns:p14="http://schemas.microsoft.com/office/powerpoint/2010/main" val="22720502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Scaling Challenge</a:t>
            </a:r>
            <a:endParaRPr lang="en-IN" dirty="0"/>
          </a:p>
        </p:txBody>
      </p:sp>
      <p:pic>
        <p:nvPicPr>
          <p:cNvPr id="7170" name="Picture 2" descr="x-axis-sca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338666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y-axis-sca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932276"/>
            <a:ext cx="6096000"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8557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Scaling Challenge</a:t>
            </a:r>
            <a:endParaRPr lang="en-IN" dirty="0"/>
          </a:p>
        </p:txBody>
      </p:sp>
      <p:pic>
        <p:nvPicPr>
          <p:cNvPr id="8194" name="Picture 2" descr="x and y axis scaling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7398058"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4199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Scaling Challenge</a:t>
            </a:r>
            <a:endParaRPr lang="en-IN" dirty="0"/>
          </a:p>
        </p:txBody>
      </p:sp>
      <p:pic>
        <p:nvPicPr>
          <p:cNvPr id="9218" name="Picture 2" descr="z-axis-sca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38400"/>
            <a:ext cx="829056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594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Microservice</a:t>
            </a:r>
            <a:endParaRPr lang="en-IN" dirty="0"/>
          </a:p>
        </p:txBody>
      </p:sp>
      <p:pic>
        <p:nvPicPr>
          <p:cNvPr id="6146" name="Picture 2" descr="Microservices-What Is Microservices-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371600"/>
            <a:ext cx="6781800" cy="509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23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Saga Pattern</a:t>
            </a:r>
            <a:endParaRPr lang="en-IN" dirty="0"/>
          </a:p>
        </p:txBody>
      </p:sp>
      <p:pic>
        <p:nvPicPr>
          <p:cNvPr id="3074" name="Picture 2" descr="https://cdn-images-1.medium.com/max/1600/1*eCBBG3GQdJErCGE46XaLLg.png"/>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1600199" y="1737732"/>
            <a:ext cx="6183643"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729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Saga Pattern</a:t>
            </a:r>
            <a:endParaRPr lang="en-IN" dirty="0"/>
          </a:p>
        </p:txBody>
      </p:sp>
      <p:pic>
        <p:nvPicPr>
          <p:cNvPr id="5122" name="Picture 2" descr="https://cdn-images-1.medium.com/max/1600/1*zV1tgxZIMguU8Giw2OqXd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828799"/>
            <a:ext cx="6477000"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571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Saga Pattern</a:t>
            </a:r>
            <a:endParaRPr lang="en-IN" dirty="0"/>
          </a:p>
        </p:txBody>
      </p:sp>
      <p:pic>
        <p:nvPicPr>
          <p:cNvPr id="6146" name="Picture 2" descr="https://cdn-images-1.medium.com/max/1600/1*RzeDuPrhfHPHp0VRifzeg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045" y="2590800"/>
            <a:ext cx="685124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7844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b="1" dirty="0"/>
              <a:t>1. Data Synchronization</a:t>
            </a:r>
            <a:r>
              <a:rPr lang="en-US" dirty="0"/>
              <a:t> — We have event sourcing architecture to address this issue using the </a:t>
            </a:r>
            <a:r>
              <a:rPr lang="en-US" dirty="0" err="1"/>
              <a:t>async</a:t>
            </a:r>
            <a:r>
              <a:rPr lang="en-US" dirty="0"/>
              <a:t> messaging platform. The saga design pattern can address this challenge.</a:t>
            </a:r>
          </a:p>
          <a:p>
            <a:r>
              <a:rPr lang="en-US" b="1" dirty="0"/>
              <a:t>2. Security</a:t>
            </a:r>
            <a:r>
              <a:rPr lang="en-US" dirty="0"/>
              <a:t> — An API Gateway can solve these challenges. Kong is very popular and is open-source, and is being used by many companies in production. Custom solutions can also be developed for API security using JWT token, Spring Security, and Netflix </a:t>
            </a:r>
            <a:r>
              <a:rPr lang="en-US" dirty="0" err="1"/>
              <a:t>Zuul</a:t>
            </a:r>
            <a:r>
              <a:rPr lang="en-US" dirty="0"/>
              <a:t>/ Zuul2. There are enterprise solutions available, too, like </a:t>
            </a:r>
            <a:r>
              <a:rPr lang="en-US" dirty="0" err="1"/>
              <a:t>Apigee</a:t>
            </a:r>
            <a:r>
              <a:rPr lang="en-US" dirty="0"/>
              <a:t> and </a:t>
            </a:r>
            <a:r>
              <a:rPr lang="en-US" dirty="0" err="1"/>
              <a:t>Okta</a:t>
            </a:r>
            <a:r>
              <a:rPr lang="en-US" dirty="0"/>
              <a:t> (2-step authentication). </a:t>
            </a:r>
            <a:r>
              <a:rPr lang="en-US" dirty="0" err="1"/>
              <a:t>Openshift</a:t>
            </a:r>
            <a:r>
              <a:rPr lang="en-US" dirty="0"/>
              <a:t> is used for public cloud security for its top features, like Red Hat Linux Kernel-based security and namespace-based app-to-app security.</a:t>
            </a:r>
          </a:p>
          <a:p>
            <a:r>
              <a:rPr lang="en-US" b="1" dirty="0"/>
              <a:t>3. Versioning</a:t>
            </a:r>
            <a:r>
              <a:rPr lang="en-US" dirty="0"/>
              <a:t> — This will be taken care of by API registry and discovery APIs using the dynamic Swagger API, which can be updated dynamically and shared with consumers on the server.</a:t>
            </a:r>
          </a:p>
          <a:p>
            <a:r>
              <a:rPr lang="en-US" dirty="0"/>
              <a:t>4. </a:t>
            </a:r>
            <a:r>
              <a:rPr lang="en-US" b="1" dirty="0"/>
              <a:t>Discovery</a:t>
            </a:r>
            <a:r>
              <a:rPr lang="en-US" dirty="0"/>
              <a:t> — This will be addressed by API discovery tools like Kubernetes and </a:t>
            </a:r>
            <a:r>
              <a:rPr lang="en-US" dirty="0" err="1"/>
              <a:t>OpenShift</a:t>
            </a:r>
            <a:r>
              <a:rPr lang="en-US" dirty="0"/>
              <a:t>. It can also be done using Netflix Eureka at the code level. However, doing it in with the orchestration layer will be better and can be managed by these tools rather doing and maintaining it through code and configuration.</a:t>
            </a:r>
          </a:p>
          <a:p>
            <a:endParaRPr lang="en-IN" dirty="0"/>
          </a:p>
        </p:txBody>
      </p:sp>
      <p:sp>
        <p:nvSpPr>
          <p:cNvPr id="3" name="Title 2"/>
          <p:cNvSpPr>
            <a:spLocks noGrp="1"/>
          </p:cNvSpPr>
          <p:nvPr>
            <p:ph type="title"/>
          </p:nvPr>
        </p:nvSpPr>
        <p:spPr/>
        <p:txBody>
          <a:bodyPr/>
          <a:lstStyle/>
          <a:p>
            <a:r>
              <a:rPr lang="en-IN" dirty="0" smtClean="0"/>
              <a:t>Proposed Solutions to Handle Challenges</a:t>
            </a:r>
            <a:endParaRPr lang="en-IN" dirty="0"/>
          </a:p>
        </p:txBody>
      </p:sp>
    </p:spTree>
    <p:extLst>
      <p:ext uri="{BB962C8B-B14F-4D97-AF65-F5344CB8AC3E}">
        <p14:creationId xmlns:p14="http://schemas.microsoft.com/office/powerpoint/2010/main" val="39910566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b="1" dirty="0" smtClean="0"/>
              <a:t>5</a:t>
            </a:r>
            <a:r>
              <a:rPr lang="en-US" b="1" dirty="0"/>
              <a:t>. Data Staleness —</a:t>
            </a:r>
            <a:r>
              <a:rPr lang="en-US" dirty="0"/>
              <a:t> The database should be always updated to give recent data. The API will fetch data from the recent and updated database. A timestamp entry can also be added with each record in the database to check and verify the recent data. Caching can be used and customized with an acceptable eviction policy based on business requirements.</a:t>
            </a:r>
          </a:p>
          <a:p>
            <a:r>
              <a:rPr lang="en-US" b="1" dirty="0"/>
              <a:t>6. Debugging and Logging</a:t>
            </a:r>
            <a:r>
              <a:rPr lang="en-US" dirty="0"/>
              <a:t> — There are multiple solutions for this. Externalized logging can be used by pushing log messages to an </a:t>
            </a:r>
            <a:r>
              <a:rPr lang="en-US" dirty="0" err="1"/>
              <a:t>async</a:t>
            </a:r>
            <a:r>
              <a:rPr lang="en-US" dirty="0"/>
              <a:t> messaging platform like Kafka, Google </a:t>
            </a:r>
            <a:r>
              <a:rPr lang="en-US" dirty="0" err="1"/>
              <a:t>PubSub</a:t>
            </a:r>
            <a:r>
              <a:rPr lang="en-US" dirty="0"/>
              <a:t>, etc. A correlation ID can be provided by the client in the header to REST APIs to track the relevant logs across all the pods/Docker containers. Also, local debugging can be done individually on each </a:t>
            </a:r>
            <a:r>
              <a:rPr lang="en-US" dirty="0" err="1"/>
              <a:t>microservice</a:t>
            </a:r>
            <a:r>
              <a:rPr lang="en-US" dirty="0"/>
              <a:t> using the IDE or checking the logs.</a:t>
            </a:r>
          </a:p>
          <a:p>
            <a:r>
              <a:rPr lang="en-US" b="1" dirty="0"/>
              <a:t>7. Testing —</a:t>
            </a:r>
            <a:r>
              <a:rPr lang="en-US" dirty="0"/>
              <a:t> This issue can be addressed with unit testing by mocking REST APIs or integrated/dependent APIs which are not available for testing using </a:t>
            </a:r>
            <a:r>
              <a:rPr lang="en-US" dirty="0" err="1"/>
              <a:t>WireMock</a:t>
            </a:r>
            <a:r>
              <a:rPr lang="en-US" dirty="0"/>
              <a:t>, BDD, Cucumber, integration testing, performance testing using </a:t>
            </a:r>
            <a:r>
              <a:rPr lang="en-US" dirty="0" err="1"/>
              <a:t>JMeter</a:t>
            </a:r>
            <a:r>
              <a:rPr lang="en-US" dirty="0"/>
              <a:t>, and any good profiling tool like </a:t>
            </a:r>
            <a:r>
              <a:rPr lang="en-US" dirty="0" err="1"/>
              <a:t>Jprofiler</a:t>
            </a:r>
            <a:r>
              <a:rPr lang="en-US" dirty="0"/>
              <a:t>, </a:t>
            </a:r>
            <a:r>
              <a:rPr lang="en-US" dirty="0" err="1"/>
              <a:t>DynaTrace</a:t>
            </a:r>
            <a:r>
              <a:rPr lang="en-US" dirty="0"/>
              <a:t>, </a:t>
            </a:r>
            <a:r>
              <a:rPr lang="en-US" dirty="0" err="1"/>
              <a:t>YourToolKit</a:t>
            </a:r>
            <a:r>
              <a:rPr lang="en-US" dirty="0"/>
              <a:t>, </a:t>
            </a:r>
            <a:r>
              <a:rPr lang="en-US" dirty="0" err="1"/>
              <a:t>VisualVM</a:t>
            </a:r>
            <a:r>
              <a:rPr lang="en-US" dirty="0"/>
              <a:t>, etc.</a:t>
            </a:r>
          </a:p>
          <a:p>
            <a:endParaRPr lang="en-IN" dirty="0"/>
          </a:p>
        </p:txBody>
      </p:sp>
      <p:sp>
        <p:nvSpPr>
          <p:cNvPr id="3" name="Title 2"/>
          <p:cNvSpPr>
            <a:spLocks noGrp="1"/>
          </p:cNvSpPr>
          <p:nvPr>
            <p:ph type="title"/>
          </p:nvPr>
        </p:nvSpPr>
        <p:spPr/>
        <p:txBody>
          <a:bodyPr/>
          <a:lstStyle/>
          <a:p>
            <a:r>
              <a:rPr lang="en-IN" dirty="0" smtClean="0"/>
              <a:t>Proposed Solutions to Handle Challenges</a:t>
            </a:r>
            <a:endParaRPr lang="en-IN" dirty="0"/>
          </a:p>
        </p:txBody>
      </p:sp>
    </p:spTree>
    <p:extLst>
      <p:ext uri="{BB962C8B-B14F-4D97-AF65-F5344CB8AC3E}">
        <p14:creationId xmlns:p14="http://schemas.microsoft.com/office/powerpoint/2010/main" val="1351449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smtClean="0"/>
              <a:t>8</a:t>
            </a:r>
            <a:r>
              <a:rPr lang="en-US" b="1" dirty="0"/>
              <a:t>. Monitoring</a:t>
            </a:r>
            <a:r>
              <a:rPr lang="en-US" dirty="0"/>
              <a:t> — Monitoring can be done using open-source tools like Prometheus in combination with </a:t>
            </a:r>
            <a:r>
              <a:rPr lang="en-US" dirty="0" err="1"/>
              <a:t>Grafana</a:t>
            </a:r>
            <a:r>
              <a:rPr lang="en-US" dirty="0"/>
              <a:t> by creating gauge and matrices, Kubernetes/</a:t>
            </a:r>
            <a:r>
              <a:rPr lang="en-US" dirty="0" err="1"/>
              <a:t>OpensShift</a:t>
            </a:r>
            <a:r>
              <a:rPr lang="en-US" dirty="0"/>
              <a:t>, Influx DB, </a:t>
            </a:r>
            <a:r>
              <a:rPr lang="en-US" dirty="0" err="1"/>
              <a:t>Apigee</a:t>
            </a:r>
            <a:r>
              <a:rPr lang="en-US" dirty="0"/>
              <a:t>, combined with </a:t>
            </a:r>
            <a:r>
              <a:rPr lang="en-US" dirty="0" err="1"/>
              <a:t>Grafana</a:t>
            </a:r>
            <a:r>
              <a:rPr lang="en-US" dirty="0"/>
              <a:t>, and Graphite.</a:t>
            </a:r>
          </a:p>
          <a:p>
            <a:r>
              <a:rPr lang="en-US" b="1" dirty="0"/>
              <a:t>9. DevOps Support —</a:t>
            </a:r>
            <a:r>
              <a:rPr lang="en-US" dirty="0"/>
              <a:t> </a:t>
            </a:r>
            <a:r>
              <a:rPr lang="en-US" dirty="0" err="1"/>
              <a:t>Microservices</a:t>
            </a:r>
            <a:r>
              <a:rPr lang="en-US" dirty="0"/>
              <a:t> deployment and support-related challenges can be addressed using state-of-the-art DevOps tools like GCP, Kubernetes, and </a:t>
            </a:r>
            <a:r>
              <a:rPr lang="en-US" dirty="0" err="1"/>
              <a:t>OpenShift</a:t>
            </a:r>
            <a:r>
              <a:rPr lang="en-US" dirty="0"/>
              <a:t> with Jenkins.</a:t>
            </a:r>
          </a:p>
          <a:p>
            <a:r>
              <a:rPr lang="en-US" b="1" dirty="0"/>
              <a:t>10. Fault Tolerance</a:t>
            </a:r>
            <a:r>
              <a:rPr lang="en-US" dirty="0"/>
              <a:t> — Netflix </a:t>
            </a:r>
            <a:r>
              <a:rPr lang="en-US" dirty="0" err="1"/>
              <a:t>Hystrix</a:t>
            </a:r>
            <a:r>
              <a:rPr lang="en-US" dirty="0"/>
              <a:t> can be used to break the circuit if there is no response from the API for the given SLA/ETA.</a:t>
            </a:r>
          </a:p>
        </p:txBody>
      </p:sp>
      <p:sp>
        <p:nvSpPr>
          <p:cNvPr id="3" name="Title 2"/>
          <p:cNvSpPr>
            <a:spLocks noGrp="1"/>
          </p:cNvSpPr>
          <p:nvPr>
            <p:ph type="title"/>
          </p:nvPr>
        </p:nvSpPr>
        <p:spPr/>
        <p:txBody>
          <a:bodyPr/>
          <a:lstStyle/>
          <a:p>
            <a:r>
              <a:rPr lang="en-IN" dirty="0" smtClean="0"/>
              <a:t>Proposed Solutions to Handle Challenges</a:t>
            </a:r>
            <a:endParaRPr lang="en-IN" dirty="0"/>
          </a:p>
        </p:txBody>
      </p:sp>
    </p:spTree>
    <p:extLst>
      <p:ext uri="{BB962C8B-B14F-4D97-AF65-F5344CB8AC3E}">
        <p14:creationId xmlns:p14="http://schemas.microsoft.com/office/powerpoint/2010/main" val="19958752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Saga Design Pattern</a:t>
            </a:r>
            <a:endParaRPr lang="en-IN" dirty="0"/>
          </a:p>
        </p:txBody>
      </p:sp>
      <p:pic>
        <p:nvPicPr>
          <p:cNvPr id="1026" name="Picture 2" descr="https://blog.couchbase.com/wp-content/uploads/2018/01/Screen-Shot-2017-12-30-at-1.39.21-PM-1024x62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3024"/>
            <a:ext cx="9144000" cy="551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0486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 Events/Choreography: When there is no central coordination, each service produces and listen to other service’s events and decides if an action should be taken or not.</a:t>
            </a:r>
          </a:p>
          <a:p>
            <a:r>
              <a:rPr lang="en-US" dirty="0"/>
              <a:t>   Command/Orchestration: when a coordinator service is responsible for centralizing the saga’s decision making and sequencing business logic  </a:t>
            </a:r>
            <a:endParaRPr lang="en-IN" dirty="0"/>
          </a:p>
        </p:txBody>
      </p:sp>
      <p:sp>
        <p:nvSpPr>
          <p:cNvPr id="3" name="Title 2"/>
          <p:cNvSpPr>
            <a:spLocks noGrp="1"/>
          </p:cNvSpPr>
          <p:nvPr>
            <p:ph type="title"/>
          </p:nvPr>
        </p:nvSpPr>
        <p:spPr/>
        <p:txBody>
          <a:bodyPr/>
          <a:lstStyle/>
          <a:p>
            <a:r>
              <a:rPr lang="en-IN" dirty="0" smtClean="0"/>
              <a:t>Saga Design Pattern</a:t>
            </a:r>
            <a:endParaRPr lang="en-IN" dirty="0"/>
          </a:p>
        </p:txBody>
      </p:sp>
    </p:spTree>
    <p:extLst>
      <p:ext uri="{BB962C8B-B14F-4D97-AF65-F5344CB8AC3E}">
        <p14:creationId xmlns:p14="http://schemas.microsoft.com/office/powerpoint/2010/main" val="39456685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Event Choreography</a:t>
            </a:r>
            <a:endParaRPr lang="en-IN" dirty="0"/>
          </a:p>
        </p:txBody>
      </p:sp>
      <p:pic>
        <p:nvPicPr>
          <p:cNvPr id="2050" name="Picture 2" descr="https://blog.couchbase.com/wp-content/uploads/2018/01/Screen-Shot-2018-01-09-at-6.13.39-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38820"/>
            <a:ext cx="6553200" cy="529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6681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Solutions to Challenges with Microservice Architectures</a:t>
            </a:r>
            <a:br>
              <a:rPr lang="en-US" b="1" dirty="0"/>
            </a:br>
            <a:endParaRPr lang="en-IN" dirty="0"/>
          </a:p>
        </p:txBody>
      </p:sp>
      <p:sp>
        <p:nvSpPr>
          <p:cNvPr id="3" name="Content Placeholder 2"/>
          <p:cNvSpPr>
            <a:spLocks noGrp="1"/>
          </p:cNvSpPr>
          <p:nvPr>
            <p:ph idx="4294967295"/>
          </p:nvPr>
        </p:nvSpPr>
        <p:spPr>
          <a:xfrm>
            <a:off x="609600" y="1447800"/>
            <a:ext cx="8382000" cy="4953000"/>
          </a:xfrm>
          <a:prstGeom prst="rect">
            <a:avLst/>
          </a:prstGeom>
        </p:spPr>
        <p:txBody>
          <a:bodyPr/>
          <a:lstStyle/>
          <a:p>
            <a:r>
              <a:rPr lang="en-IN" b="1" dirty="0"/>
              <a:t>Spring </a:t>
            </a:r>
            <a:r>
              <a:rPr lang="en-IN" b="1" dirty="0" smtClean="0"/>
              <a:t>Boot</a:t>
            </a:r>
          </a:p>
          <a:p>
            <a:r>
              <a:rPr lang="en-US" i="1" dirty="0" smtClean="0"/>
              <a:t>Enable </a:t>
            </a:r>
            <a:r>
              <a:rPr lang="en-US" i="1" dirty="0"/>
              <a:t>building production ready applications </a:t>
            </a:r>
            <a:r>
              <a:rPr lang="en-US" i="1" dirty="0" smtClean="0"/>
              <a:t>quickly</a:t>
            </a:r>
            <a:endParaRPr lang="en-US" b="1" i="1" dirty="0"/>
          </a:p>
          <a:p>
            <a:r>
              <a:rPr lang="en-US" dirty="0"/>
              <a:t>Provide non-functional features</a:t>
            </a:r>
          </a:p>
          <a:p>
            <a:r>
              <a:rPr lang="en-US" dirty="0"/>
              <a:t>embedded servers (easy deployment with containers)</a:t>
            </a:r>
          </a:p>
          <a:p>
            <a:r>
              <a:rPr lang="en-US" dirty="0"/>
              <a:t>metrics (monitoring)</a:t>
            </a:r>
          </a:p>
          <a:p>
            <a:r>
              <a:rPr lang="en-US" dirty="0"/>
              <a:t>health checks (monitoring)</a:t>
            </a:r>
          </a:p>
          <a:p>
            <a:r>
              <a:rPr lang="en-US" dirty="0"/>
              <a:t>externalized configuration</a:t>
            </a:r>
          </a:p>
          <a:p>
            <a:endParaRPr lang="en-IN" b="1" dirty="0"/>
          </a:p>
        </p:txBody>
      </p:sp>
    </p:spTree>
    <p:extLst>
      <p:ext uri="{BB962C8B-B14F-4D97-AF65-F5344CB8AC3E}">
        <p14:creationId xmlns:p14="http://schemas.microsoft.com/office/powerpoint/2010/main" val="321298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2" name="Picture 1"/>
          <p:cNvPicPr>
            <a:picLocks noChangeAspect="1"/>
          </p:cNvPicPr>
          <p:nvPr/>
        </p:nvPicPr>
        <p:blipFill rotWithShape="1">
          <a:blip r:embed="rId2"/>
          <a:srcRect l="25000" t="29259" r="24166" b="14445"/>
          <a:stretch/>
        </p:blipFill>
        <p:spPr>
          <a:xfrm>
            <a:off x="533400" y="1447799"/>
            <a:ext cx="7924800" cy="4936761"/>
          </a:xfrm>
          <a:prstGeom prst="rect">
            <a:avLst/>
          </a:prstGeom>
        </p:spPr>
      </p:pic>
    </p:spTree>
    <p:extLst>
      <p:ext uri="{BB962C8B-B14F-4D97-AF65-F5344CB8AC3E}">
        <p14:creationId xmlns:p14="http://schemas.microsoft.com/office/powerpoint/2010/main" val="15273529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Solutions to Challenges with Microservice Architectures</a:t>
            </a:r>
            <a:br>
              <a:rPr lang="en-US" b="1" dirty="0"/>
            </a:br>
            <a:endParaRPr lang="en-IN" dirty="0"/>
          </a:p>
        </p:txBody>
      </p:sp>
      <p:sp>
        <p:nvSpPr>
          <p:cNvPr id="3" name="Content Placeholder 2"/>
          <p:cNvSpPr>
            <a:spLocks noGrp="1"/>
          </p:cNvSpPr>
          <p:nvPr>
            <p:ph idx="4294967295"/>
          </p:nvPr>
        </p:nvSpPr>
        <p:spPr>
          <a:xfrm>
            <a:off x="381000" y="1600200"/>
            <a:ext cx="8610600" cy="4419600"/>
          </a:xfrm>
          <a:prstGeom prst="rect">
            <a:avLst/>
          </a:prstGeom>
        </p:spPr>
        <p:txBody>
          <a:bodyPr/>
          <a:lstStyle/>
          <a:p>
            <a:r>
              <a:rPr lang="en-US" b="1" dirty="0"/>
              <a:t>Spring Cloud</a:t>
            </a:r>
          </a:p>
          <a:p>
            <a:r>
              <a:rPr lang="en-US" b="1" dirty="0"/>
              <a:t>Spring Cloud provides solutions to cloud enable your </a:t>
            </a:r>
            <a:r>
              <a:rPr lang="en-US" b="1" dirty="0" err="1"/>
              <a:t>microservices</a:t>
            </a:r>
            <a:r>
              <a:rPr lang="en-US" b="1" dirty="0"/>
              <a:t>. </a:t>
            </a:r>
            <a:endParaRPr lang="en-US" b="1" dirty="0" smtClean="0"/>
          </a:p>
          <a:p>
            <a:r>
              <a:rPr lang="en-US" b="1" dirty="0" smtClean="0"/>
              <a:t>It </a:t>
            </a:r>
            <a:r>
              <a:rPr lang="en-US" b="1" dirty="0"/>
              <a:t>leverages and builds on top of some of the Cloud solutions </a:t>
            </a:r>
            <a:r>
              <a:rPr lang="en-US" b="1" dirty="0" err="1"/>
              <a:t>opensourced</a:t>
            </a:r>
            <a:r>
              <a:rPr lang="en-US" b="1" dirty="0"/>
              <a:t> by Netflix (Netflix OSS).</a:t>
            </a:r>
            <a:endParaRPr lang="en-IN" b="1" dirty="0"/>
          </a:p>
        </p:txBody>
      </p:sp>
    </p:spTree>
    <p:extLst>
      <p:ext uri="{BB962C8B-B14F-4D97-AF65-F5344CB8AC3E}">
        <p14:creationId xmlns:p14="http://schemas.microsoft.com/office/powerpoint/2010/main" val="5324757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9167" t="11852" r="8333" b="14074"/>
          <a:stretch/>
        </p:blipFill>
        <p:spPr>
          <a:xfrm>
            <a:off x="233172" y="1828800"/>
            <a:ext cx="8599932" cy="4343400"/>
          </a:xfrm>
          <a:prstGeom prst="rect">
            <a:avLst/>
          </a:prstGeom>
        </p:spPr>
      </p:pic>
    </p:spTree>
    <p:extLst>
      <p:ext uri="{BB962C8B-B14F-4D97-AF65-F5344CB8AC3E}">
        <p14:creationId xmlns:p14="http://schemas.microsoft.com/office/powerpoint/2010/main" val="207975408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dirty="0" smtClean="0"/>
          </a:p>
          <a:p>
            <a:r>
              <a:rPr lang="en-US" dirty="0" smtClean="0"/>
              <a:t>Coordination </a:t>
            </a:r>
            <a:r>
              <a:rPr lang="en-US" dirty="0"/>
              <a:t>of distributed systems leads to boiler plate patterns, and using Spring Cloud developers can quickly stand up services and applications that implement those patterns. </a:t>
            </a:r>
            <a:endParaRPr lang="en-US" dirty="0" smtClean="0"/>
          </a:p>
          <a:p>
            <a:r>
              <a:rPr lang="en-US" dirty="0" smtClean="0"/>
              <a:t>They </a:t>
            </a:r>
            <a:r>
              <a:rPr lang="en-US" dirty="0"/>
              <a:t>will work well in any distributed environment, including the developer’s own laptop, bare metal data </a:t>
            </a:r>
            <a:r>
              <a:rPr lang="en-US" dirty="0" err="1"/>
              <a:t>centres</a:t>
            </a:r>
            <a:r>
              <a:rPr lang="en-US" dirty="0"/>
              <a:t>, and managed platforms such as Cloud Foundry.</a:t>
            </a:r>
            <a:endParaRPr lang="en-IN" dirty="0"/>
          </a:p>
        </p:txBody>
      </p:sp>
      <p:sp>
        <p:nvSpPr>
          <p:cNvPr id="3" name="Title 2"/>
          <p:cNvSpPr>
            <a:spLocks noGrp="1"/>
          </p:cNvSpPr>
          <p:nvPr>
            <p:ph type="title"/>
          </p:nvPr>
        </p:nvSpPr>
        <p:spPr/>
        <p:txBody>
          <a:bodyPr/>
          <a:lstStyle/>
          <a:p>
            <a:r>
              <a:rPr lang="en-IN" dirty="0" smtClean="0"/>
              <a:t>Spring Cloud</a:t>
            </a:r>
            <a:endParaRPr lang="en-IN" dirty="0"/>
          </a:p>
        </p:txBody>
      </p:sp>
    </p:spTree>
    <p:extLst>
      <p:ext uri="{BB962C8B-B14F-4D97-AF65-F5344CB8AC3E}">
        <p14:creationId xmlns:p14="http://schemas.microsoft.com/office/powerpoint/2010/main" val="8250792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hlinkClick r:id="rId2"/>
              </a:rPr>
              <a:t>Spring Cloud </a:t>
            </a:r>
            <a:r>
              <a:rPr lang="en-IN" b="1" dirty="0" err="1">
                <a:hlinkClick r:id="rId2"/>
              </a:rPr>
              <a:t>Config</a:t>
            </a:r>
            <a:endParaRPr lang="en-IN" b="1" dirty="0"/>
          </a:p>
          <a:p>
            <a:r>
              <a:rPr lang="en-US" dirty="0"/>
              <a:t>Centralized external configuration management backed by a </a:t>
            </a:r>
            <a:r>
              <a:rPr lang="en-US" dirty="0" err="1"/>
              <a:t>git</a:t>
            </a:r>
            <a:r>
              <a:rPr lang="en-US" dirty="0"/>
              <a:t> repository. </a:t>
            </a:r>
            <a:endParaRPr lang="en-US" dirty="0" smtClean="0"/>
          </a:p>
          <a:p>
            <a:r>
              <a:rPr lang="en-US" dirty="0" smtClean="0"/>
              <a:t>The </a:t>
            </a:r>
            <a:r>
              <a:rPr lang="en-US" dirty="0"/>
              <a:t>configuration resources map directly to Spring Environment but could be used by non-Spring applications if desired</a:t>
            </a:r>
            <a:r>
              <a:rPr lang="en-US" dirty="0" smtClean="0"/>
              <a:t>.</a:t>
            </a:r>
          </a:p>
          <a:p>
            <a:r>
              <a:rPr lang="en-IN" b="1" dirty="0">
                <a:hlinkClick r:id="rId3"/>
              </a:rPr>
              <a:t>Spring Cloud Netflix</a:t>
            </a:r>
            <a:endParaRPr lang="en-IN" b="1" dirty="0"/>
          </a:p>
          <a:p>
            <a:r>
              <a:rPr lang="en-US" dirty="0"/>
              <a:t>Integration with various Netflix OSS components (Eureka, </a:t>
            </a:r>
            <a:r>
              <a:rPr lang="en-US" dirty="0" err="1"/>
              <a:t>Hystrix</a:t>
            </a:r>
            <a:r>
              <a:rPr lang="en-US" dirty="0"/>
              <a:t>, </a:t>
            </a:r>
            <a:r>
              <a:rPr lang="en-US" dirty="0" err="1"/>
              <a:t>Zuul</a:t>
            </a:r>
            <a:r>
              <a:rPr lang="en-US" dirty="0"/>
              <a:t>, </a:t>
            </a:r>
            <a:r>
              <a:rPr lang="en-US" dirty="0" err="1"/>
              <a:t>Archaius</a:t>
            </a:r>
            <a:r>
              <a:rPr lang="en-US" dirty="0"/>
              <a:t>, etc.).</a:t>
            </a:r>
          </a:p>
          <a:p>
            <a:endParaRPr lang="en-IN"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560873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hlinkClick r:id="rId2"/>
              </a:rPr>
              <a:t>Spring Cloud </a:t>
            </a:r>
            <a:r>
              <a:rPr lang="en-IN" b="1" dirty="0" smtClean="0">
                <a:hlinkClick r:id="rId2"/>
              </a:rPr>
              <a:t>Bus</a:t>
            </a:r>
            <a:endParaRPr lang="en-IN" b="1" dirty="0" smtClean="0"/>
          </a:p>
          <a:p>
            <a:r>
              <a:rPr lang="en-US" b="1" dirty="0"/>
              <a:t>An event bus for linking services and service instances together with distributed messaging. Useful for propagating state changes across a cluster (e.g. </a:t>
            </a:r>
            <a:r>
              <a:rPr lang="en-US" b="1" dirty="0" err="1"/>
              <a:t>config</a:t>
            </a:r>
            <a:r>
              <a:rPr lang="en-US" b="1" dirty="0"/>
              <a:t> change events</a:t>
            </a:r>
            <a:r>
              <a:rPr lang="en-US" b="1" dirty="0" smtClean="0"/>
              <a:t>).</a:t>
            </a:r>
          </a:p>
          <a:p>
            <a:r>
              <a:rPr lang="en-IN" b="1" dirty="0">
                <a:hlinkClick r:id="rId3"/>
              </a:rPr>
              <a:t>Spring Cloud </a:t>
            </a:r>
            <a:r>
              <a:rPr lang="en-IN" b="1" dirty="0" err="1">
                <a:hlinkClick r:id="rId3"/>
              </a:rPr>
              <a:t>Cloudfoundry</a:t>
            </a:r>
            <a:endParaRPr lang="en-IN" b="1" dirty="0"/>
          </a:p>
          <a:p>
            <a:r>
              <a:rPr lang="en-US" dirty="0"/>
              <a:t>Integrates your application with Pivotal Cloud Foundry. Provides a service discovery implementation and also makes it easy to implement SSO and OAuth2 protected resources.</a:t>
            </a:r>
            <a:endParaRPr lang="en-IN"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5516099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hlinkClick r:id="rId3"/>
              </a:rPr>
              <a:t>Spring Cloud Open Service Broker</a:t>
            </a:r>
            <a:endParaRPr lang="en-US" b="1" dirty="0"/>
          </a:p>
          <a:p>
            <a:r>
              <a:rPr lang="en-US" b="1" dirty="0"/>
              <a:t>Provides a starting point for building a service broker that implements the Open Service Broker API</a:t>
            </a:r>
            <a:r>
              <a:rPr lang="en-US" b="1" dirty="0" smtClean="0"/>
              <a:t>.</a:t>
            </a:r>
          </a:p>
          <a:p>
            <a:r>
              <a:rPr lang="en-IN" b="1" u="sng" dirty="0">
                <a:hlinkClick r:id="rId4"/>
              </a:rPr>
              <a:t>Spring Cloud Cluster</a:t>
            </a:r>
            <a:endParaRPr lang="en-IN" b="1" dirty="0"/>
          </a:p>
          <a:p>
            <a:r>
              <a:rPr lang="en-US" b="1" dirty="0" smtClean="0"/>
              <a:t>Leadership </a:t>
            </a:r>
            <a:r>
              <a:rPr lang="en-US" b="1" dirty="0"/>
              <a:t>election and common </a:t>
            </a:r>
            <a:r>
              <a:rPr lang="en-US" b="1" dirty="0" err="1"/>
              <a:t>stateful</a:t>
            </a:r>
            <a:r>
              <a:rPr lang="en-US" b="1" dirty="0"/>
              <a:t> patterns with an abstraction and implementation for Zookeeper, </a:t>
            </a:r>
            <a:r>
              <a:rPr lang="en-US" b="1" dirty="0" err="1"/>
              <a:t>Redis</a:t>
            </a:r>
            <a:r>
              <a:rPr lang="en-US" b="1" dirty="0"/>
              <a:t>, </a:t>
            </a:r>
            <a:r>
              <a:rPr lang="en-US" b="1" dirty="0" err="1"/>
              <a:t>Hazelcast</a:t>
            </a:r>
            <a:r>
              <a:rPr lang="en-US" b="1" dirty="0"/>
              <a:t>, Consul.</a:t>
            </a:r>
            <a:endParaRPr lang="en-IN"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3814105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b="1" dirty="0">
                <a:hlinkClick r:id="rId3"/>
              </a:rPr>
              <a:t>Spring Cloud </a:t>
            </a:r>
            <a:r>
              <a:rPr lang="en-IN" b="1" dirty="0" smtClean="0">
                <a:hlinkClick r:id="rId3"/>
              </a:rPr>
              <a:t>Consul</a:t>
            </a:r>
            <a:endParaRPr lang="en-IN" b="1" dirty="0" smtClean="0"/>
          </a:p>
          <a:p>
            <a:r>
              <a:rPr lang="en-US" b="1" dirty="0"/>
              <a:t>Service discovery and configuration management with </a:t>
            </a:r>
            <a:r>
              <a:rPr lang="en-US" b="1" dirty="0" err="1"/>
              <a:t>Hashicorp</a:t>
            </a:r>
            <a:r>
              <a:rPr lang="en-US" b="1" dirty="0"/>
              <a:t> Consul</a:t>
            </a:r>
            <a:r>
              <a:rPr lang="en-US" b="1" dirty="0" smtClean="0"/>
              <a:t>.</a:t>
            </a:r>
          </a:p>
          <a:p>
            <a:r>
              <a:rPr lang="en-IN" b="1" dirty="0">
                <a:hlinkClick r:id="rId4"/>
              </a:rPr>
              <a:t>Spring Cloud Security</a:t>
            </a:r>
            <a:endParaRPr lang="en-IN" b="1" dirty="0"/>
          </a:p>
          <a:p>
            <a:r>
              <a:rPr lang="en-US" b="1" dirty="0"/>
              <a:t>Provides support for load-balanced OAuth2 rest client and authentication header relays in a </a:t>
            </a:r>
            <a:r>
              <a:rPr lang="en-US" b="1" dirty="0" err="1"/>
              <a:t>Zuul</a:t>
            </a:r>
            <a:r>
              <a:rPr lang="en-US" b="1" dirty="0"/>
              <a:t> proxy</a:t>
            </a:r>
            <a:r>
              <a:rPr lang="en-US" b="1" dirty="0" smtClean="0"/>
              <a:t>.</a:t>
            </a:r>
          </a:p>
          <a:p>
            <a:r>
              <a:rPr lang="en-IN" b="1" dirty="0">
                <a:hlinkClick r:id="rId5"/>
              </a:rPr>
              <a:t>Spring Cloud Sleuth</a:t>
            </a:r>
            <a:endParaRPr lang="en-IN" b="1" dirty="0"/>
          </a:p>
          <a:p>
            <a:r>
              <a:rPr lang="en-US" b="1" dirty="0"/>
              <a:t>Distributed tracing for Spring Cloud applications, compatible with </a:t>
            </a:r>
            <a:r>
              <a:rPr lang="en-US" b="1" dirty="0" err="1"/>
              <a:t>Zipkin</a:t>
            </a:r>
            <a:r>
              <a:rPr lang="en-US" b="1" dirty="0"/>
              <a:t>, </a:t>
            </a:r>
            <a:r>
              <a:rPr lang="en-US" b="1" dirty="0" err="1"/>
              <a:t>HTrace</a:t>
            </a:r>
            <a:r>
              <a:rPr lang="en-US" b="1" dirty="0"/>
              <a:t> and log-based (e.g. ELK) tracing.</a:t>
            </a:r>
            <a:endParaRPr lang="en-IN"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40676112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b="1" dirty="0">
                <a:hlinkClick r:id="rId3"/>
              </a:rPr>
              <a:t>Spring Cloud Data Flow</a:t>
            </a:r>
            <a:endParaRPr lang="en-IN" b="1" dirty="0"/>
          </a:p>
          <a:p>
            <a:r>
              <a:rPr lang="en-US" b="1" dirty="0"/>
              <a:t>A cloud-native orchestration service for </a:t>
            </a:r>
            <a:r>
              <a:rPr lang="en-US" b="1" dirty="0" err="1"/>
              <a:t>composable</a:t>
            </a:r>
            <a:r>
              <a:rPr lang="en-US" b="1" dirty="0"/>
              <a:t> </a:t>
            </a:r>
            <a:r>
              <a:rPr lang="en-US" b="1" dirty="0" err="1"/>
              <a:t>microservice</a:t>
            </a:r>
            <a:r>
              <a:rPr lang="en-US" b="1" dirty="0"/>
              <a:t> applications on modern runtimes. Easy-to-use DSL, drag-and-drop GUI, and REST-APIs together simplifies the overall orchestration of </a:t>
            </a:r>
            <a:r>
              <a:rPr lang="en-US" b="1" dirty="0" err="1"/>
              <a:t>microservice</a:t>
            </a:r>
            <a:r>
              <a:rPr lang="en-US" b="1" dirty="0"/>
              <a:t> based data pipelines</a:t>
            </a:r>
            <a:r>
              <a:rPr lang="en-US" b="1" dirty="0" smtClean="0"/>
              <a:t>.</a:t>
            </a:r>
          </a:p>
          <a:p>
            <a:r>
              <a:rPr lang="en-IN" b="1" dirty="0">
                <a:hlinkClick r:id="rId4"/>
              </a:rPr>
              <a:t>Spring Cloud Stream</a:t>
            </a:r>
            <a:endParaRPr lang="en-IN" b="1" dirty="0"/>
          </a:p>
          <a:p>
            <a:r>
              <a:rPr lang="en-US" b="1" dirty="0"/>
              <a:t>A lightweight event-driven </a:t>
            </a:r>
            <a:r>
              <a:rPr lang="en-US" b="1" dirty="0" err="1"/>
              <a:t>microservices</a:t>
            </a:r>
            <a:r>
              <a:rPr lang="en-US" b="1" dirty="0"/>
              <a:t> framework to quickly build applications that can connect to external systems. Simple declarative model to send and receive messages using Apache Kafka or </a:t>
            </a:r>
            <a:r>
              <a:rPr lang="en-US" b="1" dirty="0" err="1"/>
              <a:t>RabbitMQ</a:t>
            </a:r>
            <a:r>
              <a:rPr lang="en-US" b="1" dirty="0"/>
              <a:t> between Spring Boot apps.</a:t>
            </a:r>
            <a:endParaRPr lang="en-IN"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2830225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hlinkClick r:id="rId3"/>
              </a:rPr>
              <a:t>Spring Cloud Stream App </a:t>
            </a:r>
            <a:r>
              <a:rPr lang="en-US" b="1" dirty="0" smtClean="0">
                <a:hlinkClick r:id="rId3"/>
              </a:rPr>
              <a:t>Starters</a:t>
            </a:r>
            <a:endParaRPr lang="en-US" b="1" dirty="0" smtClean="0"/>
          </a:p>
          <a:p>
            <a:r>
              <a:rPr lang="en-US" dirty="0"/>
              <a:t>Spring Cloud Stream App Starters are Spring Boot based Spring Integration applications that provide integration with external systems</a:t>
            </a:r>
            <a:r>
              <a:rPr lang="en-US" dirty="0" smtClean="0"/>
              <a:t>.</a:t>
            </a:r>
          </a:p>
          <a:p>
            <a:r>
              <a:rPr lang="en-US" b="1" dirty="0">
                <a:hlinkClick r:id="rId4"/>
              </a:rPr>
              <a:t>Spring Cloud Task</a:t>
            </a:r>
            <a:endParaRPr lang="en-US" b="1" dirty="0"/>
          </a:p>
          <a:p>
            <a:r>
              <a:rPr lang="en-US" dirty="0"/>
              <a:t>A short-lived </a:t>
            </a:r>
            <a:r>
              <a:rPr lang="en-US" dirty="0" err="1"/>
              <a:t>microservices</a:t>
            </a:r>
            <a:r>
              <a:rPr lang="en-US" dirty="0"/>
              <a:t> framework to quickly build applications that perform finite amounts of data processing. Simple declarative for adding both functional and non-functional features to Spring Boot apps.</a:t>
            </a:r>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19709049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hlinkClick r:id="rId3"/>
              </a:rPr>
              <a:t>Spring Cloud Task App Starters</a:t>
            </a:r>
            <a:endParaRPr lang="en-US" b="1" dirty="0"/>
          </a:p>
          <a:p>
            <a:r>
              <a:rPr lang="en-US" dirty="0"/>
              <a:t>Spring Cloud Task App Starters are Spring Boot applications that may be any process including Spring Batch jobs that do not run forever, and they end/stop after a finite period of data processing.</a:t>
            </a:r>
          </a:p>
          <a:p>
            <a:r>
              <a:rPr lang="en-US" b="1" dirty="0">
                <a:hlinkClick r:id="rId4"/>
              </a:rPr>
              <a:t>Spring Cloud Zookeeper</a:t>
            </a:r>
            <a:endParaRPr lang="en-US" b="1" dirty="0"/>
          </a:p>
          <a:p>
            <a:r>
              <a:rPr lang="en-US" dirty="0"/>
              <a:t>Service discovery and configuration management with Apache Zookeeper.</a:t>
            </a:r>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948075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2" name="Picture 1"/>
          <p:cNvPicPr>
            <a:picLocks noChangeAspect="1"/>
          </p:cNvPicPr>
          <p:nvPr/>
        </p:nvPicPr>
        <p:blipFill rotWithShape="1">
          <a:blip r:embed="rId2"/>
          <a:srcRect l="25000" t="29259" r="24166" b="14445"/>
          <a:stretch/>
        </p:blipFill>
        <p:spPr>
          <a:xfrm>
            <a:off x="533400" y="1447799"/>
            <a:ext cx="7924800" cy="4936761"/>
          </a:xfrm>
          <a:prstGeom prst="rect">
            <a:avLst/>
          </a:prstGeom>
        </p:spPr>
      </p:pic>
    </p:spTree>
    <p:extLst>
      <p:ext uri="{BB962C8B-B14F-4D97-AF65-F5344CB8AC3E}">
        <p14:creationId xmlns:p14="http://schemas.microsoft.com/office/powerpoint/2010/main" val="161036235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hlinkClick r:id="rId3"/>
              </a:rPr>
              <a:t>Spring Cloud AWS</a:t>
            </a:r>
            <a:endParaRPr lang="en-US" b="1" dirty="0"/>
          </a:p>
          <a:p>
            <a:r>
              <a:rPr lang="en-US" dirty="0"/>
              <a:t>Easy integration with hosted Amazon Web Services. It offers a convenient way to interact with AWS provided services using well-known Spring idioms and APIs, such as the messaging or caching API. Developers can build their application around the hosted services without having to care about infrastructure or maintenance.</a:t>
            </a:r>
          </a:p>
          <a:p>
            <a:r>
              <a:rPr lang="en-US" b="1" dirty="0">
                <a:hlinkClick r:id="rId4"/>
              </a:rPr>
              <a:t>Spring Cloud Connectors</a:t>
            </a:r>
            <a:endParaRPr lang="en-US" b="1" dirty="0"/>
          </a:p>
          <a:p>
            <a:r>
              <a:rPr lang="en-US" dirty="0"/>
              <a:t>Makes it easy for PaaS applications in a variety of platforms to connect to backend services like databases and message brokers (the project formerly known as "Spring Cloud").</a:t>
            </a:r>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24372192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hlinkClick r:id="rId3"/>
              </a:rPr>
              <a:t>Spring Cloud Starters</a:t>
            </a:r>
            <a:endParaRPr lang="en-US" b="1" dirty="0"/>
          </a:p>
          <a:p>
            <a:r>
              <a:rPr lang="en-US" dirty="0"/>
              <a:t>Spring Boot-style starter projects to ease dependency management for consumers of Spring Cloud. (Discontinued as a project and merged with the other projects after Angel.SR2.)</a:t>
            </a:r>
          </a:p>
          <a:p>
            <a:r>
              <a:rPr lang="en-US" b="1" dirty="0">
                <a:hlinkClick r:id="rId4"/>
              </a:rPr>
              <a:t>Spring Cloud CLI</a:t>
            </a:r>
            <a:endParaRPr lang="en-US" b="1" dirty="0"/>
          </a:p>
          <a:p>
            <a:r>
              <a:rPr lang="en-US" dirty="0"/>
              <a:t>Spring Boot CLI plugin for creating Spring Cloud component applications quickly in Groovy</a:t>
            </a:r>
          </a:p>
          <a:p>
            <a:r>
              <a:rPr lang="en-US" b="1" u="sng" dirty="0">
                <a:hlinkClick r:id="rId5"/>
              </a:rPr>
              <a:t>Spring Cloud Contract</a:t>
            </a:r>
            <a:endParaRPr lang="en-US" b="1" dirty="0"/>
          </a:p>
          <a:p>
            <a:r>
              <a:rPr lang="en-US" dirty="0"/>
              <a:t>Spring Cloud Contract is an umbrella project holding solutions that help users in successfully implementing the Consumer Driven Contracts approach.</a:t>
            </a:r>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29998361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b="1" dirty="0">
                <a:hlinkClick r:id="rId3"/>
              </a:rPr>
              <a:t>Spring Cloud Gateway</a:t>
            </a:r>
            <a:endParaRPr lang="en-US" b="1" dirty="0"/>
          </a:p>
          <a:p>
            <a:r>
              <a:rPr lang="en-US" dirty="0"/>
              <a:t>Spring Cloud Gateway is an intelligent and programmable router based on Project Reactor.</a:t>
            </a:r>
          </a:p>
          <a:p>
            <a:r>
              <a:rPr lang="en-US" b="1" dirty="0">
                <a:hlinkClick r:id="rId4"/>
              </a:rPr>
              <a:t>Spring Cloud </a:t>
            </a:r>
            <a:r>
              <a:rPr lang="en-US" b="1" dirty="0" err="1">
                <a:hlinkClick r:id="rId4"/>
              </a:rPr>
              <a:t>OpenFeign</a:t>
            </a:r>
            <a:endParaRPr lang="en-US" b="1" dirty="0"/>
          </a:p>
          <a:p>
            <a:r>
              <a:rPr lang="en-US" dirty="0"/>
              <a:t>Spring Cloud </a:t>
            </a:r>
            <a:r>
              <a:rPr lang="en-US" dirty="0" err="1"/>
              <a:t>OpenFeign</a:t>
            </a:r>
            <a:r>
              <a:rPr lang="en-US" dirty="0"/>
              <a:t> provides integrations for Spring Boot apps through </a:t>
            </a:r>
            <a:r>
              <a:rPr lang="en-US" dirty="0" err="1"/>
              <a:t>autoconfiguration</a:t>
            </a:r>
            <a:r>
              <a:rPr lang="en-US" dirty="0"/>
              <a:t> and binding to the Spring Environment and other Spring programming model idioms.</a:t>
            </a:r>
          </a:p>
          <a:p>
            <a:r>
              <a:rPr lang="en-US" b="1" dirty="0">
                <a:hlinkClick r:id="rId5"/>
              </a:rPr>
              <a:t>Spring Cloud Pipelines</a:t>
            </a:r>
            <a:endParaRPr lang="en-US" b="1" dirty="0"/>
          </a:p>
          <a:p>
            <a:r>
              <a:rPr lang="en-US" dirty="0"/>
              <a:t>Spring Cloud Pipelines provides an opinionated deployment pipeline with steps to ensure that your application can be deployed in zero downtime fashion and </a:t>
            </a:r>
            <a:r>
              <a:rPr lang="en-US" dirty="0" err="1"/>
              <a:t>easilly</a:t>
            </a:r>
            <a:r>
              <a:rPr lang="en-US" dirty="0"/>
              <a:t> rolled back of something goes wrong.</a:t>
            </a:r>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29338913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hlinkClick r:id="rId3"/>
              </a:rPr>
              <a:t>Spring Cloud Function</a:t>
            </a:r>
            <a:endParaRPr lang="en-US" b="1" dirty="0"/>
          </a:p>
          <a:p>
            <a:r>
              <a:rPr lang="en-US" dirty="0"/>
              <a:t>Spring Cloud Function promotes the implementation of business logic via functions. It supports a uniform programming model across </a:t>
            </a:r>
            <a:r>
              <a:rPr lang="en-US" dirty="0" err="1"/>
              <a:t>serverless</a:t>
            </a:r>
            <a:r>
              <a:rPr lang="en-US" dirty="0"/>
              <a:t> providers, as well as the ability to run standalone (locally or in a PaaS).</a:t>
            </a:r>
          </a:p>
          <a:p>
            <a:r>
              <a:rPr lang="en-US" dirty="0" smtClean="0"/>
              <a:t>.</a:t>
            </a:r>
            <a:endParaRPr lang="en-US" dirty="0"/>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4944136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Spring Cloud </a:t>
            </a:r>
            <a:r>
              <a:rPr lang="en-US" dirty="0" err="1"/>
              <a:t>Config</a:t>
            </a:r>
            <a:r>
              <a:rPr lang="en-US" dirty="0"/>
              <a:t> provides server and client-side support for externalized configuration in a distributed system. </a:t>
            </a:r>
            <a:endParaRPr lang="en-US" dirty="0" smtClean="0"/>
          </a:p>
          <a:p>
            <a:r>
              <a:rPr lang="en-US" dirty="0" smtClean="0"/>
              <a:t>With </a:t>
            </a:r>
            <a:r>
              <a:rPr lang="en-US" dirty="0"/>
              <a:t>the </a:t>
            </a:r>
            <a:r>
              <a:rPr lang="en-US" dirty="0" err="1"/>
              <a:t>Config</a:t>
            </a:r>
            <a:r>
              <a:rPr lang="en-US" dirty="0"/>
              <a:t> Server you have a central place to manage external properties for applications across all environments. </a:t>
            </a:r>
            <a:endParaRPr lang="en-US" dirty="0" smtClean="0"/>
          </a:p>
          <a:p>
            <a:r>
              <a:rPr lang="en-US" dirty="0" smtClean="0"/>
              <a:t>The </a:t>
            </a:r>
            <a:r>
              <a:rPr lang="en-US" dirty="0"/>
              <a:t>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t>
            </a:r>
            <a:endParaRPr lang="en-IN" dirty="0"/>
          </a:p>
        </p:txBody>
      </p:sp>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a:t>
            </a:r>
            <a:endParaRPr lang="en-IN" dirty="0"/>
          </a:p>
        </p:txBody>
      </p:sp>
    </p:spTree>
    <p:extLst>
      <p:ext uri="{BB962C8B-B14F-4D97-AF65-F5344CB8AC3E}">
        <p14:creationId xmlns:p14="http://schemas.microsoft.com/office/powerpoint/2010/main" val="2698768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As an application moves through the deployment pipeline from dev to test and into production you can manage the configuration between those environments and be certain that applications have everything they need to run when they migrate. </a:t>
            </a:r>
            <a:endParaRPr lang="en-US" dirty="0" smtClean="0"/>
          </a:p>
          <a:p>
            <a:r>
              <a:rPr lang="en-US" dirty="0" smtClean="0"/>
              <a:t>The </a:t>
            </a:r>
            <a:r>
              <a:rPr lang="en-US" dirty="0"/>
              <a:t>default implementation of the server storage backend uses </a:t>
            </a:r>
            <a:r>
              <a:rPr lang="en-US" dirty="0" err="1"/>
              <a:t>git</a:t>
            </a:r>
            <a:r>
              <a:rPr lang="en-US" dirty="0"/>
              <a:t> so it easily supports labelled versions of configuration environments, as well as being accessible to a wide range of tooling for managing the content. It is easy to add alternative implementations and plug them in with Spring configuration.</a:t>
            </a:r>
            <a:endParaRPr lang="en-IN" dirty="0"/>
          </a:p>
        </p:txBody>
      </p:sp>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a:t>
            </a:r>
            <a:endParaRPr lang="en-IN" dirty="0"/>
          </a:p>
        </p:txBody>
      </p:sp>
    </p:spTree>
    <p:extLst>
      <p:ext uri="{BB962C8B-B14F-4D97-AF65-F5344CB8AC3E}">
        <p14:creationId xmlns:p14="http://schemas.microsoft.com/office/powerpoint/2010/main" val="5921896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Spring Cloud </a:t>
            </a:r>
            <a:r>
              <a:rPr lang="en-IN" dirty="0" err="1"/>
              <a:t>Config</a:t>
            </a:r>
            <a:r>
              <a:rPr lang="en-IN" dirty="0"/>
              <a:t> Server features:</a:t>
            </a:r>
          </a:p>
          <a:p>
            <a:endParaRPr lang="en-IN" dirty="0"/>
          </a:p>
          <a:p>
            <a:r>
              <a:rPr lang="en-IN" dirty="0"/>
              <a:t>HTTP, resource-based API for external configuration (name-value pairs, or equivalent YAML content)</a:t>
            </a:r>
          </a:p>
          <a:p>
            <a:endParaRPr lang="en-IN" dirty="0"/>
          </a:p>
          <a:p>
            <a:r>
              <a:rPr lang="en-IN" dirty="0"/>
              <a:t>Encrypt and decrypt property values (symmetric or asymmetric)</a:t>
            </a:r>
          </a:p>
          <a:p>
            <a:endParaRPr lang="en-IN" dirty="0"/>
          </a:p>
          <a:p>
            <a:r>
              <a:rPr lang="en-IN" dirty="0"/>
              <a:t>Embeddable easily in a Spring Boot application using @</a:t>
            </a:r>
            <a:r>
              <a:rPr lang="en-IN" dirty="0" err="1"/>
              <a:t>EnableConfigServer</a:t>
            </a:r>
            <a:endParaRPr lang="en-IN" dirty="0"/>
          </a:p>
        </p:txBody>
      </p:sp>
      <p:sp>
        <p:nvSpPr>
          <p:cNvPr id="3" name="Title 2"/>
          <p:cNvSpPr>
            <a:spLocks noGrp="1"/>
          </p:cNvSpPr>
          <p:nvPr>
            <p:ph type="title"/>
          </p:nvPr>
        </p:nvSpPr>
        <p:spPr/>
        <p:txBody>
          <a:bodyPr/>
          <a:lstStyle/>
          <a:p>
            <a:r>
              <a:rPr lang="en-IN" dirty="0" smtClean="0"/>
              <a:t>Features</a:t>
            </a:r>
            <a:endParaRPr lang="en-IN" dirty="0"/>
          </a:p>
        </p:txBody>
      </p:sp>
    </p:spTree>
    <p:extLst>
      <p:ext uri="{BB962C8B-B14F-4D97-AF65-F5344CB8AC3E}">
        <p14:creationId xmlns:p14="http://schemas.microsoft.com/office/powerpoint/2010/main" val="23959783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Config</a:t>
            </a:r>
            <a:r>
              <a:rPr lang="en-US" dirty="0"/>
              <a:t> Client features (for Spring applications):</a:t>
            </a:r>
          </a:p>
          <a:p>
            <a:endParaRPr lang="en-US" dirty="0"/>
          </a:p>
          <a:p>
            <a:r>
              <a:rPr lang="en-US" dirty="0"/>
              <a:t>Bind to the </a:t>
            </a:r>
            <a:r>
              <a:rPr lang="en-US" dirty="0" err="1"/>
              <a:t>Config</a:t>
            </a:r>
            <a:r>
              <a:rPr lang="en-US" dirty="0"/>
              <a:t> Server and initialize Spring Environment with remote property sources</a:t>
            </a:r>
          </a:p>
          <a:p>
            <a:endParaRPr lang="en-US" dirty="0"/>
          </a:p>
          <a:p>
            <a:r>
              <a:rPr lang="en-US" dirty="0"/>
              <a:t>Encrypt and decrypt property values (symmetric or asymmetric)</a:t>
            </a:r>
            <a:endParaRPr lang="en-IN" dirty="0"/>
          </a:p>
        </p:txBody>
      </p:sp>
      <p:sp>
        <p:nvSpPr>
          <p:cNvPr id="3" name="Title 2"/>
          <p:cNvSpPr>
            <a:spLocks noGrp="1"/>
          </p:cNvSpPr>
          <p:nvPr>
            <p:ph type="title"/>
          </p:nvPr>
        </p:nvSpPr>
        <p:spPr/>
        <p:txBody>
          <a:bodyPr/>
          <a:lstStyle/>
          <a:p>
            <a:r>
              <a:rPr lang="en-IN" dirty="0" err="1" smtClean="0"/>
              <a:t>Cient</a:t>
            </a:r>
            <a:r>
              <a:rPr lang="en-IN" dirty="0" smtClean="0"/>
              <a:t> side Features</a:t>
            </a:r>
            <a:endParaRPr lang="en-IN" dirty="0"/>
          </a:p>
        </p:txBody>
      </p:sp>
    </p:spTree>
    <p:extLst>
      <p:ext uri="{BB962C8B-B14F-4D97-AF65-F5344CB8AC3E}">
        <p14:creationId xmlns:p14="http://schemas.microsoft.com/office/powerpoint/2010/main" val="25975314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a:t>
            </a:r>
            <a:endParaRPr lang="en-IN" dirty="0"/>
          </a:p>
        </p:txBody>
      </p:sp>
      <p:pic>
        <p:nvPicPr>
          <p:cNvPr id="1026" name="Picture 2" descr="https://o7planning.org/en/11723/cache/images/i/1535923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206" y="1752600"/>
            <a:ext cx="7866743"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0126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23333" t="23333" r="15833" b="14445"/>
          <a:stretch/>
        </p:blipFill>
        <p:spPr>
          <a:xfrm>
            <a:off x="1295400" y="1752600"/>
            <a:ext cx="7239000" cy="4164904"/>
          </a:xfrm>
          <a:prstGeom prst="rect">
            <a:avLst/>
          </a:prstGeom>
        </p:spPr>
      </p:pic>
    </p:spTree>
    <p:extLst>
      <p:ext uri="{BB962C8B-B14F-4D97-AF65-F5344CB8AC3E}">
        <p14:creationId xmlns:p14="http://schemas.microsoft.com/office/powerpoint/2010/main" val="21405809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4" name="Picture 3"/>
          <p:cNvPicPr>
            <a:picLocks noChangeAspect="1"/>
          </p:cNvPicPr>
          <p:nvPr/>
        </p:nvPicPr>
        <p:blipFill rotWithShape="1">
          <a:blip r:embed="rId2"/>
          <a:srcRect l="25833" t="38148" r="24167" b="20370"/>
          <a:stretch/>
        </p:blipFill>
        <p:spPr>
          <a:xfrm>
            <a:off x="698868" y="1905000"/>
            <a:ext cx="7997165" cy="3732010"/>
          </a:xfrm>
          <a:prstGeom prst="rect">
            <a:avLst/>
          </a:prstGeom>
        </p:spPr>
      </p:pic>
    </p:spTree>
    <p:extLst>
      <p:ext uri="{BB962C8B-B14F-4D97-AF65-F5344CB8AC3E}">
        <p14:creationId xmlns:p14="http://schemas.microsoft.com/office/powerpoint/2010/main" val="23444904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Bus</a:t>
            </a:r>
            <a:endParaRPr lang="en-IN" dirty="0"/>
          </a:p>
        </p:txBody>
      </p:sp>
      <p:pic>
        <p:nvPicPr>
          <p:cNvPr id="2050" name="Picture 2" descr="https://o7planning.org/en/11723/cache/images/i/1538729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828800"/>
            <a:ext cx="713618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4325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How does </a:t>
            </a:r>
            <a:r>
              <a:rPr lang="en-IN" dirty="0" err="1" smtClean="0"/>
              <a:t>Config</a:t>
            </a:r>
            <a:r>
              <a:rPr lang="en-IN" dirty="0" smtClean="0"/>
              <a:t> Server Store Data</a:t>
            </a:r>
            <a:endParaRPr lang="en-IN" dirty="0"/>
          </a:p>
        </p:txBody>
      </p:sp>
      <p:pic>
        <p:nvPicPr>
          <p:cNvPr id="3074" name="Picture 2" descr="https://o7planning.org/en/11723/cache/images/i/1538069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81955"/>
            <a:ext cx="7625442" cy="447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987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2" name="Picture 1"/>
          <p:cNvPicPr>
            <a:picLocks noChangeAspect="1"/>
          </p:cNvPicPr>
          <p:nvPr/>
        </p:nvPicPr>
        <p:blipFill rotWithShape="1">
          <a:blip r:embed="rId2"/>
          <a:srcRect l="11667" t="38148" r="15833" b="18889"/>
          <a:stretch/>
        </p:blipFill>
        <p:spPr>
          <a:xfrm>
            <a:off x="16727" y="1905000"/>
            <a:ext cx="8686800" cy="2895600"/>
          </a:xfrm>
          <a:prstGeom prst="rect">
            <a:avLst/>
          </a:prstGeom>
        </p:spPr>
      </p:pic>
    </p:spTree>
    <p:extLst>
      <p:ext uri="{BB962C8B-B14F-4D97-AF65-F5344CB8AC3E}">
        <p14:creationId xmlns:p14="http://schemas.microsoft.com/office/powerpoint/2010/main" val="36759240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7500" t="20111" r="11667" b="12849"/>
          <a:stretch/>
        </p:blipFill>
        <p:spPr>
          <a:xfrm>
            <a:off x="609600" y="2081560"/>
            <a:ext cx="7391400" cy="2795239"/>
          </a:xfrm>
          <a:prstGeom prst="rect">
            <a:avLst/>
          </a:prstGeom>
        </p:spPr>
      </p:pic>
    </p:spTree>
    <p:extLst>
      <p:ext uri="{BB962C8B-B14F-4D97-AF65-F5344CB8AC3E}">
        <p14:creationId xmlns:p14="http://schemas.microsoft.com/office/powerpoint/2010/main" val="216119183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2" name="Picture 1"/>
          <p:cNvPicPr>
            <a:picLocks noChangeAspect="1"/>
          </p:cNvPicPr>
          <p:nvPr/>
        </p:nvPicPr>
        <p:blipFill rotWithShape="1">
          <a:blip r:embed="rId2"/>
          <a:srcRect l="15833" t="36666" r="15833" b="17407"/>
          <a:stretch/>
        </p:blipFill>
        <p:spPr>
          <a:xfrm>
            <a:off x="532439" y="1752600"/>
            <a:ext cx="8062452" cy="3048000"/>
          </a:xfrm>
          <a:prstGeom prst="rect">
            <a:avLst/>
          </a:prstGeom>
        </p:spPr>
      </p:pic>
    </p:spTree>
    <p:extLst>
      <p:ext uri="{BB962C8B-B14F-4D97-AF65-F5344CB8AC3E}">
        <p14:creationId xmlns:p14="http://schemas.microsoft.com/office/powerpoint/2010/main" val="229069212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17500" t="36652" r="15000" b="21914"/>
          <a:stretch/>
        </p:blipFill>
        <p:spPr>
          <a:xfrm>
            <a:off x="409299" y="1752600"/>
            <a:ext cx="8308731" cy="2667000"/>
          </a:xfrm>
          <a:prstGeom prst="rect">
            <a:avLst/>
          </a:prstGeom>
        </p:spPr>
      </p:pic>
    </p:spTree>
    <p:extLst>
      <p:ext uri="{BB962C8B-B14F-4D97-AF65-F5344CB8AC3E}">
        <p14:creationId xmlns:p14="http://schemas.microsoft.com/office/powerpoint/2010/main" val="96883667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Important Spring Cloud Modules</a:t>
            </a:r>
            <a:br>
              <a:rPr lang="en-IN" b="1" dirty="0"/>
            </a:br>
            <a:endParaRPr lang="en-IN" dirty="0"/>
          </a:p>
        </p:txBody>
      </p:sp>
      <p:sp>
        <p:nvSpPr>
          <p:cNvPr id="3" name="Content Placeholder 2"/>
          <p:cNvSpPr>
            <a:spLocks noGrp="1"/>
          </p:cNvSpPr>
          <p:nvPr>
            <p:ph idx="4294967295"/>
          </p:nvPr>
        </p:nvSpPr>
        <p:spPr>
          <a:xfrm>
            <a:off x="304800" y="1447800"/>
            <a:ext cx="8610600" cy="4800600"/>
          </a:xfrm>
          <a:prstGeom prst="rect">
            <a:avLst/>
          </a:prstGeom>
        </p:spPr>
        <p:txBody>
          <a:bodyPr>
            <a:normAutofit fontScale="85000" lnSpcReduction="20000"/>
          </a:bodyPr>
          <a:lstStyle/>
          <a:p>
            <a:r>
              <a:rPr lang="en-IN" dirty="0"/>
              <a:t>Dynamic Scale Up and Down. Using a combination of</a:t>
            </a:r>
          </a:p>
          <a:p>
            <a:r>
              <a:rPr lang="en-IN" dirty="0"/>
              <a:t>Naming Server (Eureka)</a:t>
            </a:r>
          </a:p>
          <a:p>
            <a:r>
              <a:rPr lang="en-IN" dirty="0"/>
              <a:t>Ribbon (Client Side Load Balancing)</a:t>
            </a:r>
          </a:p>
          <a:p>
            <a:r>
              <a:rPr lang="en-IN" dirty="0"/>
              <a:t>Feign (Easier REST Clients)</a:t>
            </a:r>
          </a:p>
          <a:p>
            <a:r>
              <a:rPr lang="en-IN" dirty="0"/>
              <a:t>Visibility and Monitoring with</a:t>
            </a:r>
          </a:p>
          <a:p>
            <a:r>
              <a:rPr lang="en-IN" dirty="0" err="1"/>
              <a:t>Zipkin</a:t>
            </a:r>
            <a:r>
              <a:rPr lang="en-IN" dirty="0"/>
              <a:t> Distributed Tracing</a:t>
            </a:r>
          </a:p>
          <a:p>
            <a:r>
              <a:rPr lang="en-IN" dirty="0"/>
              <a:t>Netflix API Gateway</a:t>
            </a:r>
          </a:p>
          <a:p>
            <a:r>
              <a:rPr lang="en-IN" dirty="0"/>
              <a:t>Configuration Management with</a:t>
            </a:r>
          </a:p>
          <a:p>
            <a:r>
              <a:rPr lang="en-IN" dirty="0"/>
              <a:t>Spring Cloud </a:t>
            </a:r>
            <a:r>
              <a:rPr lang="en-IN" dirty="0" err="1"/>
              <a:t>Config</a:t>
            </a:r>
            <a:r>
              <a:rPr lang="en-IN" dirty="0"/>
              <a:t> Server</a:t>
            </a:r>
          </a:p>
          <a:p>
            <a:r>
              <a:rPr lang="en-IN" dirty="0"/>
              <a:t>Fault Tolerance with</a:t>
            </a:r>
          </a:p>
          <a:p>
            <a:r>
              <a:rPr lang="en-IN" dirty="0" err="1"/>
              <a:t>Hystrix</a:t>
            </a:r>
            <a:endParaRPr lang="en-IN" dirty="0"/>
          </a:p>
          <a:p>
            <a:endParaRPr lang="en-IN" dirty="0"/>
          </a:p>
        </p:txBody>
      </p:sp>
    </p:spTree>
    <p:extLst>
      <p:ext uri="{BB962C8B-B14F-4D97-AF65-F5344CB8AC3E}">
        <p14:creationId xmlns:p14="http://schemas.microsoft.com/office/powerpoint/2010/main" val="211942793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Standardized ports</a:t>
            </a:r>
            <a:endParaRPr lang="en-IN" dirty="0"/>
          </a:p>
        </p:txBody>
      </p:sp>
      <p:pic>
        <p:nvPicPr>
          <p:cNvPr id="4" name="Picture 3"/>
          <p:cNvPicPr>
            <a:picLocks noChangeAspect="1"/>
          </p:cNvPicPr>
          <p:nvPr/>
        </p:nvPicPr>
        <p:blipFill rotWithShape="1">
          <a:blip r:embed="rId2"/>
          <a:srcRect l="18333" t="22222" r="44167" b="34815"/>
          <a:stretch/>
        </p:blipFill>
        <p:spPr>
          <a:xfrm>
            <a:off x="914400" y="1676400"/>
            <a:ext cx="5961228" cy="3841680"/>
          </a:xfrm>
          <a:prstGeom prst="rect">
            <a:avLst/>
          </a:prstGeom>
        </p:spPr>
      </p:pic>
    </p:spTree>
    <p:extLst>
      <p:ext uri="{BB962C8B-B14F-4D97-AF65-F5344CB8AC3E}">
        <p14:creationId xmlns:p14="http://schemas.microsoft.com/office/powerpoint/2010/main" val="23508818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pring Boot, Spring Cloud Netflix OSS – Micro Servi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7391"/>
            <a:ext cx="7963784" cy="4470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48628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an1s57hfsas5v53ms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6815" y="1096531"/>
            <a:ext cx="5973632" cy="4711598"/>
          </a:xfrm>
          <a:prstGeom prst="rect">
            <a:avLst/>
          </a:prstGeom>
          <a:noFill/>
          <a:extLst>
            <a:ext uri="{909E8E84-426E-40DD-AFC4-6F175D3DCCD1}">
              <a14:hiddenFill xmlns:a14="http://schemas.microsoft.com/office/drawing/2010/main">
                <a:solidFill>
                  <a:srgbClr val="FFFFFF"/>
                </a:solidFill>
              </a14:hiddenFill>
            </a:ext>
          </a:extLst>
        </p:spPr>
      </p:pic>
      <p:sp>
        <p:nvSpPr>
          <p:cNvPr id="3" name="Oval Callout 2"/>
          <p:cNvSpPr/>
          <p:nvPr/>
        </p:nvSpPr>
        <p:spPr>
          <a:xfrm>
            <a:off x="6223379" y="1348570"/>
            <a:ext cx="1688910" cy="1074761"/>
          </a:xfrm>
          <a:prstGeom prst="wedgeEllipseCallout">
            <a:avLst>
              <a:gd name="adj1" fmla="val -57197"/>
              <a:gd name="adj2" fmla="val 901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Monitoring, routing and security</a:t>
            </a:r>
          </a:p>
        </p:txBody>
      </p:sp>
      <p:sp>
        <p:nvSpPr>
          <p:cNvPr id="5" name="Oval Callout 4"/>
          <p:cNvSpPr/>
          <p:nvPr/>
        </p:nvSpPr>
        <p:spPr>
          <a:xfrm>
            <a:off x="1037906" y="4267485"/>
            <a:ext cx="1688910" cy="1052584"/>
          </a:xfrm>
          <a:prstGeom prst="wedgeEllipseCallout">
            <a:avLst>
              <a:gd name="adj1" fmla="val 128257"/>
              <a:gd name="adj2" fmla="val 663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client side Load Balancers</a:t>
            </a:r>
          </a:p>
        </p:txBody>
      </p:sp>
      <p:sp>
        <p:nvSpPr>
          <p:cNvPr id="6" name="Oval Callout 5"/>
          <p:cNvSpPr/>
          <p:nvPr/>
        </p:nvSpPr>
        <p:spPr>
          <a:xfrm>
            <a:off x="527821" y="1370747"/>
            <a:ext cx="1688910" cy="1052584"/>
          </a:xfrm>
          <a:prstGeom prst="wedgeEllipseCallout">
            <a:avLst>
              <a:gd name="adj1" fmla="val 112499"/>
              <a:gd name="adj2" fmla="val 1246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Distributed tracing system with request visualization.</a:t>
            </a:r>
          </a:p>
        </p:txBody>
      </p:sp>
    </p:spTree>
    <p:extLst>
      <p:ext uri="{BB962C8B-B14F-4D97-AF65-F5344CB8AC3E}">
        <p14:creationId xmlns:p14="http://schemas.microsoft.com/office/powerpoint/2010/main" val="263999993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4514F291-B47C-48A1-B199-EBD0A7B4E780}">
  <ds:schemaRefs>
    <ds:schemaRef ds:uri="http://purl.org/dc/dcmitype/"/>
    <ds:schemaRef ds:uri="http://purl.org/dc/elements/1.1/"/>
    <ds:schemaRef ds:uri="http://schemas.microsoft.com/office/2006/documentManagement/types"/>
    <ds:schemaRef ds:uri="http://purl.org/dc/terms/"/>
    <ds:schemaRef ds:uri="http://schemas.microsoft.com/office/2006/metadata/properties"/>
    <ds:schemaRef ds:uri="http://schemas.microsoft.com/office/infopath/2007/PartnerControls"/>
    <ds:schemaRef ds:uri="http://www.w3.org/XML/1998/namespac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Pencils_02_2012</Template>
  <TotalTime>4765</TotalTime>
  <Words>6741</Words>
  <Application>Microsoft Office PowerPoint</Application>
  <PresentationFormat>On-screen Show (4:3)</PresentationFormat>
  <Paragraphs>757</Paragraphs>
  <Slides>219</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219</vt:i4>
      </vt:variant>
    </vt:vector>
  </HeadingPairs>
  <TitlesOfParts>
    <vt:vector size="226" baseType="lpstr">
      <vt:lpstr>-apple-system</vt:lpstr>
      <vt:lpstr>Arial</vt:lpstr>
      <vt:lpstr>Calibri</vt:lpstr>
      <vt:lpstr>Cambira</vt:lpstr>
      <vt:lpstr>Noto Serif</vt:lpstr>
      <vt:lpstr>Verdana</vt:lpstr>
      <vt:lpstr>Pencils_02_2012</vt:lpstr>
      <vt:lpstr>PowerPoint Presentation</vt:lpstr>
      <vt:lpstr>Micro Service</vt:lpstr>
      <vt:lpstr>Micro Service</vt:lpstr>
      <vt:lpstr>Monolithic Architecture</vt:lpstr>
      <vt:lpstr>Micro Service</vt:lpstr>
      <vt:lpstr>Microservice</vt:lpstr>
      <vt:lpstr>Micro Service</vt:lpstr>
      <vt:lpstr>Micro Service</vt:lpstr>
      <vt:lpstr>Micro Service</vt:lpstr>
      <vt:lpstr>Micro Service</vt:lpstr>
      <vt:lpstr>MicroService</vt:lpstr>
      <vt:lpstr>PowerPoint Presentation</vt:lpstr>
      <vt:lpstr>PowerPoint Presentation</vt:lpstr>
      <vt:lpstr>Micro Service</vt:lpstr>
      <vt:lpstr>What is Microservices</vt:lpstr>
      <vt:lpstr>What is Microservices</vt:lpstr>
      <vt:lpstr>What is Microservices</vt:lpstr>
      <vt:lpstr>PowerPoint Presentation</vt:lpstr>
      <vt:lpstr>PowerPoint Presentation</vt:lpstr>
      <vt:lpstr>PowerPoint Presentation</vt:lpstr>
      <vt:lpstr>UBER CASE STUDY </vt:lpstr>
      <vt:lpstr>Problem Statement</vt:lpstr>
      <vt:lpstr>Solution</vt:lpstr>
      <vt:lpstr>PowerPoint Presentation</vt:lpstr>
      <vt:lpstr>What are the Benefits of Microservices? </vt:lpstr>
      <vt:lpstr>Existing Scenarios</vt:lpstr>
      <vt:lpstr>PowerPoint Presentation</vt:lpstr>
      <vt:lpstr>PowerPoint Presentation</vt:lpstr>
      <vt:lpstr>PowerPoint Presentation</vt:lpstr>
      <vt:lpstr>Principles of Microservices </vt:lpstr>
      <vt:lpstr>Principles of Microservices </vt:lpstr>
      <vt:lpstr>Principles of Microservices </vt:lpstr>
      <vt:lpstr>Principles of Microservices </vt:lpstr>
      <vt:lpstr>Principles of Microservices </vt:lpstr>
      <vt:lpstr>Principles of Microservices </vt:lpstr>
      <vt:lpstr>Principles of Microservices </vt:lpstr>
      <vt:lpstr>Benefits of Microservices </vt:lpstr>
      <vt:lpstr>Benefits of Microservices </vt:lpstr>
      <vt:lpstr>Benefits of Microservices </vt:lpstr>
      <vt:lpstr>Benefits of Microservices </vt:lpstr>
      <vt:lpstr>PowerPoint Presentation</vt:lpstr>
      <vt:lpstr>PowerPoint Presentation</vt:lpstr>
      <vt:lpstr>Examples of Microservices Frameworks for Java </vt:lpstr>
      <vt:lpstr>Pros</vt:lpstr>
      <vt:lpstr>Pros</vt:lpstr>
      <vt:lpstr>Pros</vt:lpstr>
      <vt:lpstr>Cons</vt:lpstr>
      <vt:lpstr>Cons</vt:lpstr>
      <vt:lpstr>Cons</vt:lpstr>
      <vt:lpstr>SOA vs Microservices</vt:lpstr>
      <vt:lpstr>Service Oriented Architecture</vt:lpstr>
      <vt:lpstr>PowerPoint Presentation</vt:lpstr>
      <vt:lpstr>PowerPoint Presentation</vt:lpstr>
      <vt:lpstr>Challenges with Microservice Architectures</vt:lpstr>
      <vt:lpstr>Challenges with Microservice Architectures</vt:lpstr>
      <vt:lpstr>Challenges with Microservice Architectures</vt:lpstr>
      <vt:lpstr>Scaling Challenge</vt:lpstr>
      <vt:lpstr>Scaling Challenge</vt:lpstr>
      <vt:lpstr>Scaling Challenge</vt:lpstr>
      <vt:lpstr>Saga Pattern</vt:lpstr>
      <vt:lpstr>Saga Pattern</vt:lpstr>
      <vt:lpstr>Saga Pattern</vt:lpstr>
      <vt:lpstr>Proposed Solutions to Handle Challenges</vt:lpstr>
      <vt:lpstr>Proposed Solutions to Handle Challenges</vt:lpstr>
      <vt:lpstr>Proposed Solutions to Handle Challenges</vt:lpstr>
      <vt:lpstr>Saga Design Pattern</vt:lpstr>
      <vt:lpstr>Saga Design Pattern</vt:lpstr>
      <vt:lpstr>Event Choreography</vt:lpstr>
      <vt:lpstr>Solutions to Challenges with Microservice Architectures </vt:lpstr>
      <vt:lpstr>Solutions to Challenges with Microservice Architectures </vt:lpstr>
      <vt:lpstr>Spring Cloud</vt:lpstr>
      <vt:lpstr>Spring Cloud</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Config Server</vt:lpstr>
      <vt:lpstr>Spring Cloud Config Server</vt:lpstr>
      <vt:lpstr>Features</vt:lpstr>
      <vt:lpstr>Cient side Features</vt:lpstr>
      <vt:lpstr>Spring Cloud Config Server</vt:lpstr>
      <vt:lpstr>Spring Cloud</vt:lpstr>
      <vt:lpstr>Spring Cloud Bus</vt:lpstr>
      <vt:lpstr>How does Config Server Store Data</vt:lpstr>
      <vt:lpstr>Spring Cloud</vt:lpstr>
      <vt:lpstr>Spring Cloud</vt:lpstr>
      <vt:lpstr>Spring Cloud</vt:lpstr>
      <vt:lpstr>Spring Cloud</vt:lpstr>
      <vt:lpstr>Important Spring Cloud Modules </vt:lpstr>
      <vt:lpstr>Standardized ports</vt:lpstr>
      <vt:lpstr>PowerPoint Presentation</vt:lpstr>
      <vt:lpstr>PowerPoint Presentation</vt:lpstr>
      <vt:lpstr>Spring Boot and Microservices</vt:lpstr>
      <vt:lpstr>Why Eureka Server</vt:lpstr>
      <vt:lpstr>Spring Cloud Service Discovery with Netflix Eureka </vt:lpstr>
      <vt:lpstr>Server Configuration</vt:lpstr>
      <vt:lpstr>Client Configuration</vt:lpstr>
      <vt:lpstr>Client Configuration</vt:lpstr>
      <vt:lpstr>Client Configuration</vt:lpstr>
      <vt:lpstr>Consul Service Registration and Discovery Example </vt:lpstr>
      <vt:lpstr>Consul Service Registration and Discovery Example </vt:lpstr>
      <vt:lpstr>Configuring Consul in Local workstation </vt:lpstr>
      <vt:lpstr>Configuring Consul in Local workstation </vt:lpstr>
      <vt:lpstr>Configuring Consul in Local workstation </vt:lpstr>
      <vt:lpstr>Configuring Consul in Local workstation </vt:lpstr>
      <vt:lpstr>Consul Client</vt:lpstr>
      <vt:lpstr>Service Configuration</vt:lpstr>
      <vt:lpstr>Hystrix Circuit Breaker Pattern – Spring Cloud </vt:lpstr>
      <vt:lpstr>What is Circuit Breaker Pattern? </vt:lpstr>
      <vt:lpstr>What is Circuit Breaker Pattern? </vt:lpstr>
      <vt:lpstr>What is Circuit Breaker Pattern? </vt:lpstr>
      <vt:lpstr>What is Circuit Breaker Pattern? </vt:lpstr>
      <vt:lpstr>What is Circuit Breaker Pattern? </vt:lpstr>
      <vt:lpstr>Hystrix Dashboard </vt:lpstr>
      <vt:lpstr>PowerPoint Presentation</vt:lpstr>
      <vt:lpstr>PowerPoint Presentation</vt:lpstr>
      <vt:lpstr>     How to Deploy Spring Boot Application to Cloud Foundry Platform </vt:lpstr>
      <vt:lpstr>What is Cloud Foundry </vt:lpstr>
      <vt:lpstr>What is Cloud Foundry </vt:lpstr>
      <vt:lpstr>Cloud Foundry Installation for Windows </vt:lpstr>
      <vt:lpstr>Cloud Foundry Installation for Windows </vt:lpstr>
      <vt:lpstr>Setup PWS Console </vt:lpstr>
      <vt:lpstr>Login and logout from PWS Console using CLI </vt:lpstr>
      <vt:lpstr>Create Database in cloud foundry</vt:lpstr>
      <vt:lpstr>Push Application to Console </vt:lpstr>
      <vt:lpstr>Verify Application Deployed</vt:lpstr>
      <vt:lpstr>What is Zuul?  </vt:lpstr>
      <vt:lpstr>What is Zuul?  </vt:lpstr>
      <vt:lpstr>What is Zuul?  </vt:lpstr>
      <vt:lpstr>PowerPoint Presentation</vt:lpstr>
      <vt:lpstr>Why did we build Zuul? </vt:lpstr>
      <vt:lpstr> Zuul Components </vt:lpstr>
      <vt:lpstr> Zuul Components </vt:lpstr>
      <vt:lpstr> Zuul Components </vt:lpstr>
      <vt:lpstr>Zuul Filters Responsibilities </vt:lpstr>
      <vt:lpstr>Zuul Filters Responsibilities </vt:lpstr>
      <vt:lpstr>Zuul Filters Responsibilities </vt:lpstr>
      <vt:lpstr>Spring Cloud Config Server with git</vt:lpstr>
      <vt:lpstr>Docker</vt:lpstr>
      <vt:lpstr>Docker</vt:lpstr>
      <vt:lpstr>PowerPoint Presentation</vt:lpstr>
      <vt:lpstr>What is Docker</vt:lpstr>
      <vt:lpstr>Difference between VM and Container</vt:lpstr>
      <vt:lpstr>Dockerfile, Docker Image And Docker Container: </vt:lpstr>
      <vt:lpstr>PowerPoint Presentation</vt:lpstr>
      <vt:lpstr>PowerPoint Presentation</vt:lpstr>
      <vt:lpstr>PowerPoint Presentation</vt:lpstr>
      <vt:lpstr>Docker</vt:lpstr>
      <vt:lpstr>Docker Architecture</vt:lpstr>
      <vt:lpstr>Docker Hub: </vt:lpstr>
      <vt:lpstr>Docker Hub</vt:lpstr>
      <vt:lpstr>Docker Architecture</vt:lpstr>
      <vt:lpstr>Docker Architecture</vt:lpstr>
      <vt:lpstr>Docker Architecture</vt:lpstr>
      <vt:lpstr>PowerPoint Presentation</vt:lpstr>
      <vt:lpstr>Creating Test Database Server</vt:lpstr>
      <vt:lpstr>Docker Compose</vt:lpstr>
      <vt:lpstr>Docker Container</vt:lpstr>
      <vt:lpstr>Docker Client and Docker Engine</vt:lpstr>
      <vt:lpstr>Creating Test Database Server</vt:lpstr>
      <vt:lpstr>PowerPoint Presentation</vt:lpstr>
      <vt:lpstr>Creating Test Database Server</vt:lpstr>
      <vt:lpstr>Springboot Docker</vt:lpstr>
      <vt:lpstr>Springboot Docker</vt:lpstr>
      <vt:lpstr>Springboot Docker</vt:lpstr>
      <vt:lpstr>What Is Kubernetes? An Introduction To Container Orchestration Tool</vt:lpstr>
      <vt:lpstr>What Is Kubernetes? An Introduction To Container Orchestration Tool</vt:lpstr>
      <vt:lpstr>PowerPoint Presentation</vt:lpstr>
      <vt:lpstr>PowerPoint Presentation</vt:lpstr>
      <vt:lpstr>Spring Cloud Config Server with git</vt:lpstr>
      <vt:lpstr>Spring Cloud Config Server with git</vt:lpstr>
      <vt:lpstr>Spring Cloud Config Server with git</vt:lpstr>
      <vt:lpstr>Spring Cloud Config Server with git</vt:lpstr>
      <vt:lpstr>Micro service With  Multiple Port</vt:lpstr>
      <vt:lpstr>Micro service With  Multiple Port</vt:lpstr>
      <vt:lpstr>Micro service With  Multiple Port</vt:lpstr>
      <vt:lpstr>Feign Client</vt:lpstr>
      <vt:lpstr>RIBBON LOAD BALANCER</vt:lpstr>
      <vt:lpstr>PowerPoint Presentation</vt:lpstr>
      <vt:lpstr>PowerPoint Presentation</vt:lpstr>
      <vt:lpstr>PowerPoint Presentation</vt:lpstr>
      <vt:lpstr>PowerPoint Presentation</vt:lpstr>
      <vt:lpstr>PowerPoint Presentation</vt:lpstr>
      <vt:lpstr>RIBBON LOAD BALANCER</vt:lpstr>
      <vt:lpstr>RIBBON LOAD BALANCER</vt:lpstr>
      <vt:lpstr>RIBBON LOAD BALANCER</vt:lpstr>
      <vt:lpstr>RIBBON LOAD BALANCER</vt:lpstr>
      <vt:lpstr>RIBBON LOAD BALANCER</vt:lpstr>
      <vt:lpstr>RIBBON LOAD BALANCER</vt:lpstr>
      <vt:lpstr>API Gateway</vt:lpstr>
      <vt:lpstr>Zipkin</vt:lpstr>
      <vt:lpstr>AWS Lambda Serverless Environment</vt:lpstr>
      <vt:lpstr>AWS Lambda Serverless Environment</vt:lpstr>
      <vt:lpstr>AWS Lambda Serverless Environment</vt:lpstr>
      <vt:lpstr>AWS Lambda Serverless Environment</vt:lpstr>
      <vt:lpstr>PowerPoint Presentation</vt:lpstr>
      <vt:lpstr>AWS Lambda Serverless Environment</vt:lpstr>
      <vt:lpstr>PowerPoint Presentation</vt:lpstr>
      <vt:lpstr>AWS Lambda Steps</vt:lpstr>
      <vt:lpstr>AWS Lambda Steps</vt:lpstr>
      <vt:lpstr>Advantages of using AWS Lambda </vt:lpstr>
      <vt:lpstr>Disadvantages of using AWS Lambda </vt:lpstr>
      <vt:lpstr>Events that Trigger AWS Lambda </vt:lpstr>
      <vt:lpstr>Use Cases of AWS Lambda </vt:lpstr>
      <vt:lpstr>Use Cases of AWS Lambda </vt:lpstr>
      <vt:lpstr>Use Cases of AWS Lambda </vt:lpstr>
      <vt:lpstr>Use Cases of AWS Lambda </vt:lpstr>
      <vt:lpstr>Use Cases of AWS Lambda </vt:lpstr>
      <vt:lpstr>Zipkin server</vt:lpstr>
      <vt:lpstr>PowerPoint Presentation</vt:lpstr>
      <vt:lpstr>PowerPoint Presentation</vt:lpstr>
      <vt:lpstr>Module Summary</vt:lpstr>
    </vt:vector>
  </TitlesOfParts>
  <Company>Accenture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Bala</cp:lastModifiedBy>
  <cp:revision>777</cp:revision>
  <dcterms:created xsi:type="dcterms:W3CDTF">2012-03-13T15:47:14Z</dcterms:created>
  <dcterms:modified xsi:type="dcterms:W3CDTF">2019-02-15T02:59:13Z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